
<file path=[Content_Types].xml><?xml version="1.0" encoding="utf-8"?>
<Types xmlns="http://schemas.openxmlformats.org/package/2006/content-types">
  <Default Extension="xml" ContentType="application/xml"/>
  <Default Extension="doc" ContentType="application/msword"/>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sldIdLst>
    <p:sldId id="257" r:id="rId2"/>
    <p:sldId id="258" r:id="rId3"/>
    <p:sldId id="259" r:id="rId4"/>
    <p:sldId id="354" r:id="rId5"/>
    <p:sldId id="355" r:id="rId6"/>
    <p:sldId id="356" r:id="rId7"/>
    <p:sldId id="359" r:id="rId8"/>
    <p:sldId id="360"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57"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58"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p:restoredTop sz="94604"/>
  </p:normalViewPr>
  <p:slideViewPr>
    <p:cSldViewPr snapToGrid="0" snapToObjects="1">
      <p:cViewPr varScale="1">
        <p:scale>
          <a:sx n="85" d="100"/>
          <a:sy n="85" d="100"/>
        </p:scale>
        <p:origin x="89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8.wmf"/><Relationship Id="rId2" Type="http://schemas.openxmlformats.org/officeDocument/2006/relationships/image" Target="../media/image4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CD9A13-C9E8-2A46-AC1F-985AFDB922F8}" type="datetimeFigureOut">
              <a:rPr lang="en-US" smtClean="0"/>
              <a:t>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15F6B1-DDC2-8747-BD4A-21A89F36B7FF}" type="slidenum">
              <a:rPr lang="en-US" smtClean="0"/>
              <a:t>‹#›</a:t>
            </a:fld>
            <a:endParaRPr lang="en-US"/>
          </a:p>
        </p:txBody>
      </p:sp>
    </p:spTree>
    <p:extLst>
      <p:ext uri="{BB962C8B-B14F-4D97-AF65-F5344CB8AC3E}">
        <p14:creationId xmlns:p14="http://schemas.microsoft.com/office/powerpoint/2010/main" val="4798065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wikipedia.org/wiki/Directed_graph" TargetMode="External"/><Relationship Id="rId4" Type="http://schemas.openxmlformats.org/officeDocument/2006/relationships/hyperlink" Target="http://en.wikipedia.org/wiki/Path_(graph_theory)" TargetMode="External"/><Relationship Id="rId5" Type="http://schemas.openxmlformats.org/officeDocument/2006/relationships/hyperlink" Target="http://en.wikipedia.org/wiki/Vertex_(graph_theory)"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xfrm>
            <a:off x="1150938" y="692150"/>
            <a:ext cx="4556125" cy="3416300"/>
          </a:xfrm>
          <a:ln/>
        </p:spPr>
      </p:sp>
      <p:sp>
        <p:nvSpPr>
          <p:cNvPr id="1741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306801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spect="1" noChangeArrowheads="1" noTextEdit="1"/>
          </p:cNvSpPr>
          <p:nvPr>
            <p:ph type="sldImg"/>
          </p:nvPr>
        </p:nvSpPr>
        <p:spPr>
          <a:xfrm>
            <a:off x="1150938" y="692150"/>
            <a:ext cx="4556125" cy="3416300"/>
          </a:xfrm>
          <a:ln/>
        </p:spPr>
      </p:sp>
      <p:sp>
        <p:nvSpPr>
          <p:cNvPr id="3584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77966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spect="1" noChangeArrowheads="1" noTextEdit="1"/>
          </p:cNvSpPr>
          <p:nvPr>
            <p:ph type="sldImg"/>
          </p:nvPr>
        </p:nvSpPr>
        <p:spPr>
          <a:xfrm>
            <a:off x="1150938" y="692150"/>
            <a:ext cx="4556125" cy="3416300"/>
          </a:xfrm>
          <a:ln/>
        </p:spPr>
      </p:sp>
      <p:sp>
        <p:nvSpPr>
          <p:cNvPr id="3789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973906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xfrm>
            <a:off x="1150938" y="692150"/>
            <a:ext cx="4556125" cy="3416300"/>
          </a:xfrm>
          <a:ln/>
        </p:spPr>
      </p:sp>
      <p:sp>
        <p:nvSpPr>
          <p:cNvPr id="3993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333667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1150938" y="692150"/>
            <a:ext cx="4556125" cy="3416300"/>
          </a:xfrm>
          <a:ln/>
        </p:spPr>
      </p:sp>
      <p:sp>
        <p:nvSpPr>
          <p:cNvPr id="41987" name="Rectangle 3"/>
          <p:cNvSpPr>
            <a:spLocks noGrp="1" noChangeArrowheads="1"/>
          </p:cNvSpPr>
          <p:nvPr>
            <p:ph type="body" idx="1"/>
          </p:nvPr>
        </p:nvSpPr>
        <p:spPr>
          <a:noFill/>
          <a:ln w="9525"/>
        </p:spPr>
        <p:txBody>
          <a:bodyPr/>
          <a:lstStyle/>
          <a:p>
            <a:r>
              <a:rPr lang="en-US">
                <a:latin typeface="Helvetica" charset="0"/>
                <a:ea typeface="ＭＳ Ｐゴシック" charset="-128"/>
                <a:cs typeface="ＭＳ Ｐゴシック" charset="-128"/>
              </a:rPr>
              <a:t>http://3.bp.blogspot.com/_SYIwwsvNixM/R9GZ4nAhy8I/AAAAAAAACnQ/y4QzRekE0KU/s320/Boston+MBTA+subway+train.jpg </a:t>
            </a:r>
          </a:p>
        </p:txBody>
      </p:sp>
    </p:spTree>
    <p:extLst>
      <p:ext uri="{BB962C8B-B14F-4D97-AF65-F5344CB8AC3E}">
        <p14:creationId xmlns:p14="http://schemas.microsoft.com/office/powerpoint/2010/main" val="864508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xfrm>
            <a:off x="1150938" y="692150"/>
            <a:ext cx="4556125" cy="3416300"/>
          </a:xfrm>
          <a:ln/>
        </p:spPr>
      </p:sp>
      <p:sp>
        <p:nvSpPr>
          <p:cNvPr id="44035" name="Rectangle 3"/>
          <p:cNvSpPr>
            <a:spLocks noGrp="1" noChangeArrowheads="1"/>
          </p:cNvSpPr>
          <p:nvPr>
            <p:ph type="body" idx="1"/>
          </p:nvPr>
        </p:nvSpPr>
        <p:spPr>
          <a:noFill/>
          <a:ln w="9525"/>
        </p:spPr>
        <p:txBody>
          <a:bodyPr/>
          <a:lstStyle/>
          <a:p>
            <a:r>
              <a:rPr lang="en-US">
                <a:latin typeface="Helvetica" charset="0"/>
                <a:ea typeface="ＭＳ Ｐゴシック" charset="-128"/>
                <a:cs typeface="ＭＳ Ｐゴシック" charset="-128"/>
              </a:rPr>
              <a:t>http://media.bonnint.net/seattle/2/233/23343.jpg </a:t>
            </a:r>
          </a:p>
        </p:txBody>
      </p:sp>
    </p:spTree>
    <p:extLst>
      <p:ext uri="{BB962C8B-B14F-4D97-AF65-F5344CB8AC3E}">
        <p14:creationId xmlns:p14="http://schemas.microsoft.com/office/powerpoint/2010/main" val="2071689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spect="1" noChangeArrowheads="1" noTextEdit="1"/>
          </p:cNvSpPr>
          <p:nvPr>
            <p:ph type="sldImg"/>
          </p:nvPr>
        </p:nvSpPr>
        <p:spPr>
          <a:xfrm>
            <a:off x="1150938" y="692150"/>
            <a:ext cx="4556125" cy="3416300"/>
          </a:xfrm>
          <a:ln/>
        </p:spPr>
      </p:sp>
      <p:sp>
        <p:nvSpPr>
          <p:cNvPr id="46083" name="Rectangle 3"/>
          <p:cNvSpPr>
            <a:spLocks noGrp="1" noChangeArrowheads="1"/>
          </p:cNvSpPr>
          <p:nvPr>
            <p:ph type="body" idx="1"/>
          </p:nvPr>
        </p:nvSpPr>
        <p:spPr>
          <a:noFill/>
          <a:ln w="9525"/>
        </p:spPr>
        <p:txBody>
          <a:bodyPr/>
          <a:lstStyle/>
          <a:p>
            <a:r>
              <a:rPr lang="en-US">
                <a:latin typeface="Helvetica" charset="0"/>
                <a:ea typeface="ＭＳ Ｐゴシック" charset="-128"/>
                <a:cs typeface="ＭＳ Ｐゴシック" charset="-128"/>
              </a:rPr>
              <a:t>http://www.northwestliving.net/wp-content/uploads/2007/10/seattle-ferry.jpg </a:t>
            </a:r>
          </a:p>
        </p:txBody>
      </p:sp>
    </p:spTree>
    <p:extLst>
      <p:ext uri="{BB962C8B-B14F-4D97-AF65-F5344CB8AC3E}">
        <p14:creationId xmlns:p14="http://schemas.microsoft.com/office/powerpoint/2010/main" val="1729612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1150938" y="692150"/>
            <a:ext cx="4556125" cy="3416300"/>
          </a:xfrm>
          <a:ln/>
        </p:spPr>
      </p:sp>
      <p:sp>
        <p:nvSpPr>
          <p:cNvPr id="4813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254507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50938" y="692150"/>
            <a:ext cx="4556125" cy="3416300"/>
          </a:xfrm>
          <a:ln/>
        </p:spPr>
      </p:sp>
      <p:sp>
        <p:nvSpPr>
          <p:cNvPr id="50179" name="Rectangle 3"/>
          <p:cNvSpPr>
            <a:spLocks noGrp="1" noChangeArrowheads="1"/>
          </p:cNvSpPr>
          <p:nvPr>
            <p:ph type="body" idx="1"/>
          </p:nvPr>
        </p:nvSpPr>
        <p:spPr>
          <a:noFill/>
          <a:ln w="9525"/>
        </p:spPr>
        <p:txBody>
          <a:bodyPr/>
          <a:lstStyle/>
          <a:p>
            <a:r>
              <a:rPr lang="en-US">
                <a:latin typeface="Helvetica" charset="0"/>
                <a:ea typeface="ＭＳ Ｐゴシック" charset="-128"/>
                <a:cs typeface="ＭＳ Ｐゴシック" charset="-128"/>
              </a:rPr>
              <a:t>A </a:t>
            </a:r>
            <a:r>
              <a:rPr lang="en-US">
                <a:solidFill>
                  <a:srgbClr val="0F2EB3"/>
                </a:solidFill>
                <a:latin typeface="Helvetica" charset="0"/>
                <a:ea typeface="ＭＳ Ｐゴシック" charset="-128"/>
                <a:cs typeface="ＭＳ Ｐゴシック" charset="-128"/>
                <a:hlinkClick r:id="rId3"/>
              </a:rPr>
              <a:t>directed graph</a:t>
            </a:r>
            <a:r>
              <a:rPr lang="en-US">
                <a:latin typeface="Helvetica" charset="0"/>
                <a:ea typeface="ＭＳ Ｐゴシック" charset="-128"/>
                <a:cs typeface="ＭＳ Ｐゴシック" charset="-128"/>
              </a:rPr>
              <a:t> is called </a:t>
            </a:r>
            <a:r>
              <a:rPr lang="en-US" i="1">
                <a:latin typeface="Helvetica" charset="0"/>
                <a:ea typeface="ＭＳ Ｐゴシック" charset="-128"/>
                <a:cs typeface="ＭＳ Ｐゴシック" charset="-128"/>
              </a:rPr>
              <a:t>strongly connected</a:t>
            </a:r>
            <a:r>
              <a:rPr lang="en-US">
                <a:latin typeface="Helvetica" charset="0"/>
                <a:ea typeface="ＭＳ Ｐゴシック" charset="-128"/>
                <a:cs typeface="ＭＳ Ｐゴシック" charset="-128"/>
              </a:rPr>
              <a:t> if there is a </a:t>
            </a:r>
            <a:r>
              <a:rPr lang="en-US">
                <a:solidFill>
                  <a:srgbClr val="0F2EB3"/>
                </a:solidFill>
                <a:latin typeface="Helvetica" charset="0"/>
                <a:ea typeface="ＭＳ Ｐゴシック" charset="-128"/>
                <a:cs typeface="ＭＳ Ｐゴシック" charset="-128"/>
                <a:hlinkClick r:id="rId4"/>
              </a:rPr>
              <a:t>path</a:t>
            </a:r>
            <a:r>
              <a:rPr lang="en-US">
                <a:latin typeface="Helvetica" charset="0"/>
                <a:ea typeface="ＭＳ Ｐゴシック" charset="-128"/>
                <a:cs typeface="ＭＳ Ｐゴシック" charset="-128"/>
              </a:rPr>
              <a:t> from each </a:t>
            </a:r>
            <a:r>
              <a:rPr lang="en-US">
                <a:solidFill>
                  <a:srgbClr val="0F2EB3"/>
                </a:solidFill>
                <a:latin typeface="Helvetica" charset="0"/>
                <a:ea typeface="ＭＳ Ｐゴシック" charset="-128"/>
                <a:cs typeface="ＭＳ Ｐゴシック" charset="-128"/>
                <a:hlinkClick r:id="rId5"/>
              </a:rPr>
              <a:t>vertex</a:t>
            </a:r>
            <a:r>
              <a:rPr lang="en-US">
                <a:latin typeface="Helvetica" charset="0"/>
                <a:ea typeface="ＭＳ Ｐゴシック" charset="-128"/>
                <a:cs typeface="ＭＳ Ｐゴシック" charset="-128"/>
              </a:rPr>
              <a:t> in the graph to every other vertex. In particular, this means paths in each direction; a path from </a:t>
            </a:r>
            <a:r>
              <a:rPr lang="en-US" i="1">
                <a:latin typeface="Helvetica" charset="0"/>
                <a:ea typeface="ＭＳ Ｐゴシック" charset="-128"/>
                <a:cs typeface="ＭＳ Ｐゴシック" charset="-128"/>
              </a:rPr>
              <a:t>a</a:t>
            </a:r>
            <a:r>
              <a:rPr lang="en-US">
                <a:latin typeface="Helvetica" charset="0"/>
                <a:ea typeface="ＭＳ Ｐゴシック" charset="-128"/>
                <a:cs typeface="ＭＳ Ｐゴシック" charset="-128"/>
              </a:rPr>
              <a:t> to </a:t>
            </a:r>
            <a:r>
              <a:rPr lang="en-US" i="1">
                <a:latin typeface="Helvetica" charset="0"/>
                <a:ea typeface="ＭＳ Ｐゴシック" charset="-128"/>
                <a:cs typeface="ＭＳ Ｐゴシック" charset="-128"/>
              </a:rPr>
              <a:t>b</a:t>
            </a:r>
            <a:r>
              <a:rPr lang="en-US">
                <a:latin typeface="Helvetica" charset="0"/>
                <a:ea typeface="ＭＳ Ｐゴシック" charset="-128"/>
                <a:cs typeface="ＭＳ Ｐゴシック" charset="-128"/>
              </a:rPr>
              <a:t> and also a path from </a:t>
            </a:r>
            <a:r>
              <a:rPr lang="en-US" i="1">
                <a:latin typeface="Helvetica" charset="0"/>
                <a:ea typeface="ＭＳ Ｐゴシック" charset="-128"/>
                <a:cs typeface="ＭＳ Ｐゴシック" charset="-128"/>
              </a:rPr>
              <a:t>b</a:t>
            </a:r>
            <a:r>
              <a:rPr lang="en-US">
                <a:latin typeface="Helvetica" charset="0"/>
                <a:ea typeface="ＭＳ Ｐゴシック" charset="-128"/>
                <a:cs typeface="ＭＳ Ｐゴシック" charset="-128"/>
              </a:rPr>
              <a:t> to </a:t>
            </a:r>
            <a:r>
              <a:rPr lang="en-US" i="1">
                <a:latin typeface="Helvetica" charset="0"/>
                <a:ea typeface="ＭＳ Ｐゴシック" charset="-128"/>
                <a:cs typeface="ＭＳ Ｐゴシック" charset="-128"/>
              </a:rPr>
              <a:t>a</a:t>
            </a:r>
            <a:r>
              <a:rPr lang="en-US">
                <a:latin typeface="Helvetica" charset="0"/>
                <a:ea typeface="ＭＳ Ｐゴシック" charset="-128"/>
                <a:cs typeface="ＭＳ Ｐゴシック" charset="-128"/>
              </a:rPr>
              <a:t>.</a:t>
            </a:r>
          </a:p>
        </p:txBody>
      </p:sp>
    </p:spTree>
    <p:extLst>
      <p:ext uri="{BB962C8B-B14F-4D97-AF65-F5344CB8AC3E}">
        <p14:creationId xmlns:p14="http://schemas.microsoft.com/office/powerpoint/2010/main" val="507828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1150938" y="692150"/>
            <a:ext cx="4556125" cy="3416300"/>
          </a:xfrm>
          <a:ln/>
        </p:spPr>
      </p:sp>
      <p:sp>
        <p:nvSpPr>
          <p:cNvPr id="5222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979569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xfrm>
            <a:off x="1150938" y="692150"/>
            <a:ext cx="4556125" cy="3416300"/>
          </a:xfrm>
          <a:ln/>
        </p:spPr>
      </p:sp>
      <p:sp>
        <p:nvSpPr>
          <p:cNvPr id="5427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016864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xfrm>
            <a:off x="1150938" y="692150"/>
            <a:ext cx="4556125" cy="3416300"/>
          </a:xfrm>
          <a:ln/>
        </p:spPr>
      </p:sp>
      <p:sp>
        <p:nvSpPr>
          <p:cNvPr id="1945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303498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1150938" y="692150"/>
            <a:ext cx="4556125" cy="3416300"/>
          </a:xfrm>
          <a:ln/>
        </p:spPr>
      </p:sp>
      <p:sp>
        <p:nvSpPr>
          <p:cNvPr id="5632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768402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150938" y="692150"/>
            <a:ext cx="4556125" cy="3416300"/>
          </a:xfrm>
          <a:ln/>
        </p:spPr>
      </p:sp>
      <p:sp>
        <p:nvSpPr>
          <p:cNvPr id="5837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715698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a:xfrm>
            <a:off x="1150938" y="692150"/>
            <a:ext cx="4556125" cy="3416300"/>
          </a:xfrm>
          <a:ln/>
        </p:spPr>
      </p:sp>
      <p:sp>
        <p:nvSpPr>
          <p:cNvPr id="6041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480265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150938" y="692150"/>
            <a:ext cx="4556125" cy="3416300"/>
          </a:xfrm>
          <a:ln/>
        </p:spPr>
      </p:sp>
      <p:sp>
        <p:nvSpPr>
          <p:cNvPr id="6246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359704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0938" y="692150"/>
            <a:ext cx="4556125" cy="3416300"/>
          </a:xfrm>
          <a:ln/>
        </p:spPr>
      </p:sp>
      <p:sp>
        <p:nvSpPr>
          <p:cNvPr id="6451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172531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50938" y="692150"/>
            <a:ext cx="4556125" cy="3416300"/>
          </a:xfrm>
          <a:ln/>
        </p:spPr>
      </p:sp>
      <p:sp>
        <p:nvSpPr>
          <p:cNvPr id="6656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419311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0938" y="692150"/>
            <a:ext cx="4556125" cy="3416300"/>
          </a:xfrm>
          <a:ln/>
        </p:spPr>
      </p:sp>
      <p:sp>
        <p:nvSpPr>
          <p:cNvPr id="6861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22315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150938" y="692150"/>
            <a:ext cx="4556125" cy="3416300"/>
          </a:xfrm>
          <a:ln/>
        </p:spPr>
      </p:sp>
      <p:sp>
        <p:nvSpPr>
          <p:cNvPr id="7065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612674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50938" y="692150"/>
            <a:ext cx="4556125" cy="3416300"/>
          </a:xfrm>
          <a:ln/>
        </p:spPr>
      </p:sp>
      <p:sp>
        <p:nvSpPr>
          <p:cNvPr id="7270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32082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1150938" y="692150"/>
            <a:ext cx="4556125" cy="3416300"/>
          </a:xfrm>
          <a:ln/>
        </p:spPr>
      </p:sp>
      <p:sp>
        <p:nvSpPr>
          <p:cNvPr id="7475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97325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1150938" y="692150"/>
            <a:ext cx="4556125" cy="3416300"/>
          </a:xfrm>
          <a:ln/>
        </p:spPr>
      </p:sp>
      <p:sp>
        <p:nvSpPr>
          <p:cNvPr id="2150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624031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0938" y="692150"/>
            <a:ext cx="4556125" cy="3416300"/>
          </a:xfrm>
          <a:ln/>
        </p:spPr>
      </p:sp>
      <p:sp>
        <p:nvSpPr>
          <p:cNvPr id="7680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727280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0938" y="692150"/>
            <a:ext cx="4556125" cy="3416300"/>
          </a:xfrm>
          <a:ln/>
        </p:spPr>
      </p:sp>
      <p:sp>
        <p:nvSpPr>
          <p:cNvPr id="7885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071356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0938" y="692150"/>
            <a:ext cx="4556125" cy="3416300"/>
          </a:xfrm>
          <a:ln/>
        </p:spPr>
      </p:sp>
      <p:sp>
        <p:nvSpPr>
          <p:cNvPr id="8089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4388907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0938" y="692150"/>
            <a:ext cx="4556125" cy="3416300"/>
          </a:xfrm>
          <a:ln/>
        </p:spPr>
      </p:sp>
      <p:sp>
        <p:nvSpPr>
          <p:cNvPr id="8294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080524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1150938" y="692150"/>
            <a:ext cx="4556125" cy="3416300"/>
          </a:xfrm>
          <a:ln/>
        </p:spPr>
      </p:sp>
      <p:sp>
        <p:nvSpPr>
          <p:cNvPr id="8499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634267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0938" y="692150"/>
            <a:ext cx="4556125" cy="3416300"/>
          </a:xfrm>
          <a:ln/>
        </p:spPr>
      </p:sp>
      <p:sp>
        <p:nvSpPr>
          <p:cNvPr id="8704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47630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50938" y="692150"/>
            <a:ext cx="4556125" cy="3416300"/>
          </a:xfrm>
          <a:ln/>
        </p:spPr>
      </p:sp>
      <p:sp>
        <p:nvSpPr>
          <p:cNvPr id="8909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728624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50938" y="692150"/>
            <a:ext cx="4556125" cy="3416300"/>
          </a:xfrm>
          <a:ln/>
        </p:spPr>
      </p:sp>
      <p:sp>
        <p:nvSpPr>
          <p:cNvPr id="9113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825463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150938" y="692150"/>
            <a:ext cx="4556125" cy="3416300"/>
          </a:xfrm>
          <a:ln/>
        </p:spPr>
      </p:sp>
      <p:sp>
        <p:nvSpPr>
          <p:cNvPr id="9318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6164198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50938" y="692150"/>
            <a:ext cx="4556125" cy="3416300"/>
          </a:xfrm>
          <a:ln/>
        </p:spPr>
      </p:sp>
      <p:sp>
        <p:nvSpPr>
          <p:cNvPr id="9523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499544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1150938" y="692150"/>
            <a:ext cx="4556125" cy="3416300"/>
          </a:xfrm>
          <a:ln/>
        </p:spPr>
      </p:sp>
      <p:sp>
        <p:nvSpPr>
          <p:cNvPr id="2355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9298981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50938" y="692150"/>
            <a:ext cx="4556125" cy="3416300"/>
          </a:xfrm>
          <a:ln/>
        </p:spPr>
      </p:sp>
      <p:sp>
        <p:nvSpPr>
          <p:cNvPr id="9728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130402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150938" y="692150"/>
            <a:ext cx="4556125" cy="3416300"/>
          </a:xfrm>
          <a:ln/>
        </p:spPr>
      </p:sp>
      <p:sp>
        <p:nvSpPr>
          <p:cNvPr id="9933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6765928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1150938" y="692150"/>
            <a:ext cx="4556125" cy="3416300"/>
          </a:xfrm>
          <a:ln/>
        </p:spPr>
      </p:sp>
      <p:sp>
        <p:nvSpPr>
          <p:cNvPr id="10137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161648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50938" y="692150"/>
            <a:ext cx="4556125" cy="3416300"/>
          </a:xfrm>
          <a:ln/>
        </p:spPr>
      </p:sp>
      <p:sp>
        <p:nvSpPr>
          <p:cNvPr id="10342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044470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1150938" y="692150"/>
            <a:ext cx="4556125" cy="3416300"/>
          </a:xfrm>
          <a:ln/>
        </p:spPr>
      </p:sp>
      <p:sp>
        <p:nvSpPr>
          <p:cNvPr id="10547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890699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150938" y="692150"/>
            <a:ext cx="4556125" cy="3416300"/>
          </a:xfrm>
          <a:ln/>
        </p:spPr>
      </p:sp>
      <p:sp>
        <p:nvSpPr>
          <p:cNvPr id="10752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019779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1150938" y="692150"/>
            <a:ext cx="4556125" cy="3416300"/>
          </a:xfrm>
          <a:ln/>
        </p:spPr>
      </p:sp>
      <p:sp>
        <p:nvSpPr>
          <p:cNvPr id="10957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157308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xfrm>
            <a:off x="1150938" y="692150"/>
            <a:ext cx="4556125" cy="3416300"/>
          </a:xfrm>
          <a:ln/>
        </p:spPr>
      </p:sp>
      <p:sp>
        <p:nvSpPr>
          <p:cNvPr id="11161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1301149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150938" y="692150"/>
            <a:ext cx="4556125" cy="3416300"/>
          </a:xfrm>
          <a:ln/>
        </p:spPr>
      </p:sp>
      <p:sp>
        <p:nvSpPr>
          <p:cNvPr id="11469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496271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1150938" y="692150"/>
            <a:ext cx="4556125" cy="3416300"/>
          </a:xfrm>
          <a:ln/>
        </p:spPr>
      </p:sp>
      <p:sp>
        <p:nvSpPr>
          <p:cNvPr id="11776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797375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1150938" y="692150"/>
            <a:ext cx="4556125" cy="3416300"/>
          </a:xfrm>
          <a:ln/>
        </p:spPr>
      </p:sp>
      <p:sp>
        <p:nvSpPr>
          <p:cNvPr id="2560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055220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1150938" y="692150"/>
            <a:ext cx="4556125" cy="3416300"/>
          </a:xfrm>
          <a:ln/>
        </p:spPr>
      </p:sp>
      <p:sp>
        <p:nvSpPr>
          <p:cNvPr id="11981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193298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1150938" y="692150"/>
            <a:ext cx="4556125" cy="3416300"/>
          </a:xfrm>
          <a:ln/>
        </p:spPr>
      </p:sp>
      <p:sp>
        <p:nvSpPr>
          <p:cNvPr id="12185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4119083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1150938" y="692150"/>
            <a:ext cx="4556125" cy="3416300"/>
          </a:xfrm>
          <a:ln/>
        </p:spPr>
      </p:sp>
      <p:sp>
        <p:nvSpPr>
          <p:cNvPr id="12390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604415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xfrm>
            <a:off x="1150938" y="692150"/>
            <a:ext cx="4556125" cy="3416300"/>
          </a:xfrm>
          <a:ln/>
        </p:spPr>
      </p:sp>
      <p:sp>
        <p:nvSpPr>
          <p:cNvPr id="12595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6084351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xfrm>
            <a:off x="1150938" y="692150"/>
            <a:ext cx="4556125" cy="3416300"/>
          </a:xfrm>
          <a:ln/>
        </p:spPr>
      </p:sp>
      <p:sp>
        <p:nvSpPr>
          <p:cNvPr id="12595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7152774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1150938" y="692150"/>
            <a:ext cx="4556125" cy="3416300"/>
          </a:xfrm>
          <a:ln/>
        </p:spPr>
      </p:sp>
      <p:sp>
        <p:nvSpPr>
          <p:cNvPr id="12800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444862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1150938" y="692150"/>
            <a:ext cx="4556125" cy="3416300"/>
          </a:xfrm>
          <a:ln/>
        </p:spPr>
      </p:sp>
      <p:sp>
        <p:nvSpPr>
          <p:cNvPr id="13005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4215800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150938" y="692150"/>
            <a:ext cx="4556125" cy="3416300"/>
          </a:xfrm>
          <a:ln/>
        </p:spPr>
      </p:sp>
      <p:sp>
        <p:nvSpPr>
          <p:cNvPr id="13209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7407308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xfrm>
            <a:off x="1150938" y="692150"/>
            <a:ext cx="4556125" cy="3416300"/>
          </a:xfrm>
          <a:ln/>
        </p:spPr>
      </p:sp>
      <p:sp>
        <p:nvSpPr>
          <p:cNvPr id="13414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8056239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1150938" y="692150"/>
            <a:ext cx="4556125" cy="3416300"/>
          </a:xfrm>
          <a:ln/>
        </p:spPr>
      </p:sp>
      <p:sp>
        <p:nvSpPr>
          <p:cNvPr id="13619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030463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1150938" y="692150"/>
            <a:ext cx="4556125" cy="3416300"/>
          </a:xfrm>
          <a:ln/>
        </p:spPr>
      </p:sp>
      <p:sp>
        <p:nvSpPr>
          <p:cNvPr id="2765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0561462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spect="1" noChangeArrowheads="1" noTextEdit="1"/>
          </p:cNvSpPr>
          <p:nvPr>
            <p:ph type="sldImg"/>
          </p:nvPr>
        </p:nvSpPr>
        <p:spPr>
          <a:xfrm>
            <a:off x="1150938" y="692150"/>
            <a:ext cx="4556125" cy="3416300"/>
          </a:xfrm>
          <a:ln/>
        </p:spPr>
      </p:sp>
      <p:sp>
        <p:nvSpPr>
          <p:cNvPr id="13824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6861334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spect="1" noChangeArrowheads="1" noTextEdit="1"/>
          </p:cNvSpPr>
          <p:nvPr>
            <p:ph type="sldImg"/>
          </p:nvPr>
        </p:nvSpPr>
        <p:spPr>
          <a:xfrm>
            <a:off x="1150938" y="692150"/>
            <a:ext cx="4556125" cy="3416300"/>
          </a:xfrm>
          <a:ln/>
        </p:spPr>
      </p:sp>
      <p:sp>
        <p:nvSpPr>
          <p:cNvPr id="14029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6512597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1150938" y="692150"/>
            <a:ext cx="4556125" cy="3416300"/>
          </a:xfrm>
          <a:ln/>
        </p:spPr>
      </p:sp>
      <p:sp>
        <p:nvSpPr>
          <p:cNvPr id="14233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1463901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ChangeArrowheads="1" noTextEdit="1"/>
          </p:cNvSpPr>
          <p:nvPr>
            <p:ph type="sldImg"/>
          </p:nvPr>
        </p:nvSpPr>
        <p:spPr>
          <a:xfrm>
            <a:off x="1150938" y="692150"/>
            <a:ext cx="4556125" cy="3416300"/>
          </a:xfrm>
          <a:ln/>
        </p:spPr>
      </p:sp>
      <p:sp>
        <p:nvSpPr>
          <p:cNvPr id="14438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9484445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1150938" y="692150"/>
            <a:ext cx="4556125" cy="3416300"/>
          </a:xfrm>
          <a:ln/>
        </p:spPr>
      </p:sp>
      <p:sp>
        <p:nvSpPr>
          <p:cNvPr id="14643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8836549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xfrm>
            <a:off x="1150938" y="692150"/>
            <a:ext cx="4556125" cy="3416300"/>
          </a:xfrm>
          <a:ln/>
        </p:spPr>
      </p:sp>
      <p:sp>
        <p:nvSpPr>
          <p:cNvPr id="14848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3840474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150938" y="692150"/>
            <a:ext cx="4556125" cy="3416300"/>
          </a:xfrm>
          <a:ln/>
        </p:spPr>
      </p:sp>
      <p:sp>
        <p:nvSpPr>
          <p:cNvPr id="15053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4972001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Rot="1" noChangeAspect="1" noChangeArrowheads="1" noTextEdit="1"/>
          </p:cNvSpPr>
          <p:nvPr>
            <p:ph type="sldImg"/>
          </p:nvPr>
        </p:nvSpPr>
        <p:spPr>
          <a:xfrm>
            <a:off x="1150938" y="692150"/>
            <a:ext cx="4556125" cy="3416300"/>
          </a:xfrm>
          <a:ln/>
        </p:spPr>
      </p:sp>
      <p:sp>
        <p:nvSpPr>
          <p:cNvPr id="15053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387056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xfrm>
            <a:off x="1150938" y="692150"/>
            <a:ext cx="4556125" cy="3416300"/>
          </a:xfrm>
          <a:ln/>
        </p:spPr>
      </p:sp>
      <p:sp>
        <p:nvSpPr>
          <p:cNvPr id="15257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4678340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50938" y="692150"/>
            <a:ext cx="4556125" cy="3416300"/>
          </a:xfrm>
          <a:ln/>
        </p:spPr>
      </p:sp>
      <p:sp>
        <p:nvSpPr>
          <p:cNvPr id="15462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949112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150938" y="692150"/>
            <a:ext cx="4556125" cy="3416300"/>
          </a:xfrm>
          <a:ln/>
        </p:spPr>
      </p:sp>
      <p:sp>
        <p:nvSpPr>
          <p:cNvPr id="2969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1151289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Rot="1" noChangeAspect="1" noChangeArrowheads="1" noTextEdit="1"/>
          </p:cNvSpPr>
          <p:nvPr>
            <p:ph type="sldImg"/>
          </p:nvPr>
        </p:nvSpPr>
        <p:spPr>
          <a:xfrm>
            <a:off x="1150938" y="692150"/>
            <a:ext cx="4556125" cy="3416300"/>
          </a:xfrm>
          <a:ln/>
        </p:spPr>
      </p:sp>
      <p:sp>
        <p:nvSpPr>
          <p:cNvPr id="15667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206692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Rot="1" noChangeAspect="1" noChangeArrowheads="1" noTextEdit="1"/>
          </p:cNvSpPr>
          <p:nvPr>
            <p:ph type="sldImg"/>
          </p:nvPr>
        </p:nvSpPr>
        <p:spPr>
          <a:xfrm>
            <a:off x="1150938" y="692150"/>
            <a:ext cx="4556125" cy="3416300"/>
          </a:xfrm>
          <a:ln/>
        </p:spPr>
      </p:sp>
      <p:sp>
        <p:nvSpPr>
          <p:cNvPr id="15872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751928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150938" y="692150"/>
            <a:ext cx="4556125" cy="3416300"/>
          </a:xfrm>
          <a:ln/>
        </p:spPr>
      </p:sp>
      <p:sp>
        <p:nvSpPr>
          <p:cNvPr id="16179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656625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4294967295"/>
          </p:nvPr>
        </p:nvSpPr>
        <p:spPr bwMode="auto">
          <a:xfrm>
            <a:off x="3884613" y="8685213"/>
            <a:ext cx="2971800" cy="457200"/>
          </a:xfrm>
          <a:prstGeom prst="rect">
            <a:avLst/>
          </a:prstGeom>
          <a:noFill/>
          <a:ln>
            <a:miter lim="800000"/>
            <a:headEnd/>
            <a:tailEnd/>
          </a:ln>
        </p:spPr>
        <p:txBody>
          <a:bodyPr>
            <a:prstTxWarp prst="textNoShape">
              <a:avLst/>
            </a:prstTxWarp>
          </a:bodyPr>
          <a:lstStyle/>
          <a:p>
            <a:fld id="{EE5225D9-4128-A64E-A47F-14AF396FE1F7}" type="slidenum">
              <a:rPr lang="en-US"/>
              <a:pPr/>
              <a:t>81</a:t>
            </a:fld>
            <a:endParaRPr lang="en-US"/>
          </a:p>
        </p:txBody>
      </p:sp>
      <p:sp>
        <p:nvSpPr>
          <p:cNvPr id="163843" name="Rectangle 2"/>
          <p:cNvSpPr>
            <a:spLocks noGrp="1" noRot="1" noChangeAspect="1" noChangeArrowheads="1" noTextEdit="1"/>
          </p:cNvSpPr>
          <p:nvPr>
            <p:ph type="sldImg"/>
          </p:nvPr>
        </p:nvSpPr>
        <p:spPr>
          <a:xfrm>
            <a:off x="1150938" y="692150"/>
            <a:ext cx="4556125" cy="3416300"/>
          </a:xfrm>
          <a:ln/>
        </p:spPr>
      </p:sp>
      <p:sp>
        <p:nvSpPr>
          <p:cNvPr id="163844" name="Rectangle 3"/>
          <p:cNvSpPr>
            <a:spLocks noGrp="1" noChangeArrowheads="1"/>
          </p:cNvSpPr>
          <p:nvPr>
            <p:ph type="body" idx="1"/>
          </p:nvPr>
        </p:nvSpPr>
        <p:spPr>
          <a:noFill/>
          <a:ln w="9525"/>
        </p:spPr>
        <p:txBody>
          <a:bodyPr/>
          <a:lstStyle/>
          <a:p>
            <a:r>
              <a:rPr lang="en-US">
                <a:latin typeface="Times" charset="0"/>
                <a:ea typeface="ＭＳ Ｐゴシック" charset="-128"/>
                <a:cs typeface="ＭＳ Ｐゴシック" charset="-128"/>
              </a:rPr>
              <a:t>http://www.cardmine.co.uk/list25/a250233.jpg </a:t>
            </a:r>
          </a:p>
          <a:p>
            <a:r>
              <a:rPr lang="en-US">
                <a:latin typeface="Times" charset="0"/>
                <a:ea typeface="ＭＳ Ｐゴシック" charset="-128"/>
                <a:cs typeface="ＭＳ Ｐゴシック" charset="-128"/>
              </a:rPr>
              <a:t>http://web.mit.edu/urban_or_book/www/book/chapter6/images6/fig6.35.gif </a:t>
            </a:r>
          </a:p>
        </p:txBody>
      </p:sp>
    </p:spTree>
    <p:extLst>
      <p:ext uri="{BB962C8B-B14F-4D97-AF65-F5344CB8AC3E}">
        <p14:creationId xmlns:p14="http://schemas.microsoft.com/office/powerpoint/2010/main" val="3713034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xfrm>
            <a:off x="1150938" y="692150"/>
            <a:ext cx="4556125" cy="3416300"/>
          </a:xfrm>
          <a:ln/>
        </p:spPr>
      </p:sp>
      <p:sp>
        <p:nvSpPr>
          <p:cNvPr id="16589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0572072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1150938" y="692150"/>
            <a:ext cx="4556125" cy="3416300"/>
          </a:xfrm>
          <a:ln/>
        </p:spPr>
      </p:sp>
      <p:sp>
        <p:nvSpPr>
          <p:cNvPr id="167939"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9957693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xfrm>
            <a:off x="1150938" y="692150"/>
            <a:ext cx="4556125" cy="3416300"/>
          </a:xfrm>
          <a:ln/>
        </p:spPr>
      </p:sp>
      <p:sp>
        <p:nvSpPr>
          <p:cNvPr id="16998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5553707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xfrm>
            <a:off x="1150938" y="692150"/>
            <a:ext cx="4556125" cy="3416300"/>
          </a:xfrm>
          <a:ln/>
        </p:spPr>
      </p:sp>
      <p:sp>
        <p:nvSpPr>
          <p:cNvPr id="17203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590089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xfrm>
            <a:off x="1150938" y="692150"/>
            <a:ext cx="4556125" cy="3416300"/>
          </a:xfrm>
          <a:ln/>
        </p:spPr>
      </p:sp>
      <p:sp>
        <p:nvSpPr>
          <p:cNvPr id="17408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3608108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xfrm>
            <a:off x="1150938" y="692150"/>
            <a:ext cx="4556125" cy="3416300"/>
          </a:xfrm>
          <a:ln/>
        </p:spPr>
      </p:sp>
      <p:sp>
        <p:nvSpPr>
          <p:cNvPr id="176131"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749789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1150938" y="692150"/>
            <a:ext cx="4556125" cy="3416300"/>
          </a:xfrm>
          <a:ln/>
        </p:spPr>
      </p:sp>
      <p:sp>
        <p:nvSpPr>
          <p:cNvPr id="31747"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6757059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xfrm>
            <a:off x="1150938" y="692150"/>
            <a:ext cx="4556125" cy="3416300"/>
          </a:xfrm>
          <a:ln/>
        </p:spPr>
      </p:sp>
      <p:sp>
        <p:nvSpPr>
          <p:cNvPr id="18432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2267065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xfrm>
            <a:off x="1150938" y="692150"/>
            <a:ext cx="4556125" cy="3416300"/>
          </a:xfrm>
          <a:ln/>
        </p:spPr>
      </p:sp>
      <p:sp>
        <p:nvSpPr>
          <p:cNvPr id="18739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4145965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xfrm>
            <a:off x="1150938" y="692150"/>
            <a:ext cx="4556125" cy="3416300"/>
          </a:xfrm>
          <a:ln/>
        </p:spPr>
      </p:sp>
      <p:sp>
        <p:nvSpPr>
          <p:cNvPr id="189443"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3320708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xfrm>
            <a:off x="1150938" y="692150"/>
            <a:ext cx="4556125" cy="3416300"/>
          </a:xfrm>
          <a:ln/>
        </p:spPr>
      </p:sp>
      <p:sp>
        <p:nvSpPr>
          <p:cNvPr id="19763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205925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1150938" y="692150"/>
            <a:ext cx="4556125" cy="3416300"/>
          </a:xfrm>
          <a:ln/>
        </p:spPr>
      </p:sp>
      <p:sp>
        <p:nvSpPr>
          <p:cNvPr id="33795" name="Rectangle 3"/>
          <p:cNvSpPr>
            <a:spLocks noGrp="1" noChangeArrowheads="1"/>
          </p:cNvSpPr>
          <p:nvPr>
            <p:ph type="body" idx="1"/>
          </p:nvPr>
        </p:nvSpPr>
        <p:spPr>
          <a:noFill/>
          <a:ln w="9525"/>
        </p:spPr>
        <p:txBody>
          <a:bodyPr/>
          <a:lstStyle/>
          <a:p>
            <a:endParaRPr lang="en-US">
              <a:latin typeface="Helvetica" charset="0"/>
              <a:ea typeface="ＭＳ Ｐゴシック" charset="-128"/>
              <a:cs typeface="ＭＳ Ｐゴシック" charset="-128"/>
            </a:endParaRPr>
          </a:p>
        </p:txBody>
      </p:sp>
    </p:spTree>
    <p:extLst>
      <p:ext uri="{BB962C8B-B14F-4D97-AF65-F5344CB8AC3E}">
        <p14:creationId xmlns:p14="http://schemas.microsoft.com/office/powerpoint/2010/main" val="1489590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7F1D78D-AC05-8145-8740-F43A718A8C5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9744D-CCC9-2B4B-8B36-FFEA17D10C3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F1D78D-AC05-8145-8740-F43A718A8C5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9744D-CCC9-2B4B-8B36-FFEA17D10C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F1D78D-AC05-8145-8740-F43A718A8C5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9744D-CCC9-2B4B-8B36-FFEA17D10C3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7F1D78D-AC05-8145-8740-F43A718A8C5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9744D-CCC9-2B4B-8B36-FFEA17D10C3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7F1D78D-AC05-8145-8740-F43A718A8C5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9744D-CCC9-2B4B-8B36-FFEA17D10C3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7F1D78D-AC05-8145-8740-F43A718A8C5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E9744D-CCC9-2B4B-8B36-FFEA17D10C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7F1D78D-AC05-8145-8740-F43A718A8C58}" type="datetimeFigureOut">
              <a:rPr lang="en-US" smtClean="0"/>
              <a:t>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E9744D-CCC9-2B4B-8B36-FFEA17D10C3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F1D78D-AC05-8145-8740-F43A718A8C58}" type="datetimeFigureOut">
              <a:rPr lang="en-US" smtClean="0"/>
              <a:t>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E9744D-CCC9-2B4B-8B36-FFEA17D10C3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F1D78D-AC05-8145-8740-F43A718A8C58}" type="datetimeFigureOut">
              <a:rPr lang="en-US" smtClean="0"/>
              <a:t>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E9744D-CCC9-2B4B-8B36-FFEA17D10C3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F1D78D-AC05-8145-8740-F43A718A8C5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E9744D-CCC9-2B4B-8B36-FFEA17D10C3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7F1D78D-AC05-8145-8740-F43A718A8C5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E9744D-CCC9-2B4B-8B36-FFEA17D10C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F1D78D-AC05-8145-8740-F43A718A8C58}" type="datetimeFigureOut">
              <a:rPr lang="en-US" smtClean="0"/>
              <a:t>11/20/17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E9744D-CCC9-2B4B-8B36-FFEA17D10C3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2.bin"/><Relationship Id="rId5" Type="http://schemas.openxmlformats.org/officeDocument/2006/relationships/image" Target="../media/image8.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51.png"/><Relationship Id="rId1" Type="http://schemas.openxmlformats.org/officeDocument/2006/relationships/vmlDrawing" Target="../drawings/vmlDrawing26.vml"/><Relationship Id="rId2"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31.bin"/><Relationship Id="rId4" Type="http://schemas.openxmlformats.org/officeDocument/2006/relationships/image" Target="../media/image52.wmf"/><Relationship Id="rId1" Type="http://schemas.openxmlformats.org/officeDocument/2006/relationships/vmlDrawing" Target="../drawings/vmlDrawing27.v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3.xml"/><Relationship Id="rId4" Type="http://schemas.openxmlformats.org/officeDocument/2006/relationships/oleObject" Target="../embeddings/oleObject32.bin"/><Relationship Id="rId5" Type="http://schemas.openxmlformats.org/officeDocument/2006/relationships/image" Target="../media/image53.png"/><Relationship Id="rId1" Type="http://schemas.openxmlformats.org/officeDocument/2006/relationships/vmlDrawing" Target="../drawings/vmlDrawing28.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3.bin"/><Relationship Id="rId5" Type="http://schemas.openxmlformats.org/officeDocument/2006/relationships/image" Target="../media/image9.png"/><Relationship Id="rId6" Type="http://schemas.openxmlformats.org/officeDocument/2006/relationships/oleObject" Target="../embeddings/oleObject4.bin"/><Relationship Id="rId7" Type="http://schemas.openxmlformats.org/officeDocument/2006/relationships/image" Target="../media/image10.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5.bin"/><Relationship Id="rId5" Type="http://schemas.openxmlformats.org/officeDocument/2006/relationships/image" Target="../media/image11.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6.bin"/><Relationship Id="rId5" Type="http://schemas.openxmlformats.org/officeDocument/2006/relationships/image" Target="../media/image12.png"/><Relationship Id="rId6" Type="http://schemas.openxmlformats.org/officeDocument/2006/relationships/image" Target="../media/image13.jpg"/><Relationship Id="rId1" Type="http://schemas.openxmlformats.org/officeDocument/2006/relationships/vmlDrawing" Target="../drawings/vmlDrawing5.vml"/><Relationship Id="rId2"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7.bin"/><Relationship Id="rId5" Type="http://schemas.openxmlformats.org/officeDocument/2006/relationships/image" Target="../media/image14.png"/><Relationship Id="rId6" Type="http://schemas.openxmlformats.org/officeDocument/2006/relationships/oleObject" Target="../embeddings/oleObject8.bin"/><Relationship Id="rId7" Type="http://schemas.openxmlformats.org/officeDocument/2006/relationships/image" Target="../media/image15.png"/><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9.bin"/><Relationship Id="rId5" Type="http://schemas.openxmlformats.org/officeDocument/2006/relationships/image" Target="../media/image16.png"/><Relationship Id="rId6" Type="http://schemas.openxmlformats.org/officeDocument/2006/relationships/oleObject" Target="../embeddings/oleObject10.bin"/><Relationship Id="rId7" Type="http://schemas.openxmlformats.org/officeDocument/2006/relationships/image" Target="../media/image17.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11.bin"/><Relationship Id="rId5" Type="http://schemas.openxmlformats.org/officeDocument/2006/relationships/image" Target="../media/image27.png"/><Relationship Id="rId1" Type="http://schemas.openxmlformats.org/officeDocument/2006/relationships/vmlDrawing" Target="../drawings/vmlDrawing8.vml"/><Relationship Id="rId2"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2.bin"/><Relationship Id="rId5" Type="http://schemas.openxmlformats.org/officeDocument/2006/relationships/image" Target="../media/image28.png"/><Relationship Id="rId1" Type="http://schemas.openxmlformats.org/officeDocument/2006/relationships/vmlDrawing" Target="../drawings/vmlDrawing9.vml"/><Relationship Id="rId2"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3.bin"/><Relationship Id="rId5" Type="http://schemas.openxmlformats.org/officeDocument/2006/relationships/image" Target="../media/image31.png"/><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14.bin"/><Relationship Id="rId5" Type="http://schemas.openxmlformats.org/officeDocument/2006/relationships/image" Target="../media/image32.png"/><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oleObject15.bin"/><Relationship Id="rId5" Type="http://schemas.openxmlformats.org/officeDocument/2006/relationships/image" Target="../media/image33.png"/><Relationship Id="rId1" Type="http://schemas.openxmlformats.org/officeDocument/2006/relationships/vmlDrawing" Target="../drawings/vmlDrawing12.vml"/><Relationship Id="rId2"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oleObject16.bin"/><Relationship Id="rId5" Type="http://schemas.openxmlformats.org/officeDocument/2006/relationships/image" Target="../media/image33.png"/><Relationship Id="rId1" Type="http://schemas.openxmlformats.org/officeDocument/2006/relationships/vmlDrawing" Target="../drawings/vmlDrawing13.v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oleObject" Target="../embeddings/oleObject17.bin"/><Relationship Id="rId5" Type="http://schemas.openxmlformats.org/officeDocument/2006/relationships/image" Target="../media/image33.png"/><Relationship Id="rId1" Type="http://schemas.openxmlformats.org/officeDocument/2006/relationships/vmlDrawing" Target="../drawings/vmlDrawing14.v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18.bin"/><Relationship Id="rId5" Type="http://schemas.openxmlformats.org/officeDocument/2006/relationships/image" Target="../media/image33.png"/><Relationship Id="rId1" Type="http://schemas.openxmlformats.org/officeDocument/2006/relationships/vmlDrawing" Target="../drawings/vmlDrawing15.v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6.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19.bin"/><Relationship Id="rId5" Type="http://schemas.openxmlformats.org/officeDocument/2006/relationships/oleObject" Target="../embeddings/Microsoft_Word_97_-_2004_Document1.doc"/><Relationship Id="rId6" Type="http://schemas.openxmlformats.org/officeDocument/2006/relationships/image" Target="../media/image37.png"/><Relationship Id="rId1" Type="http://schemas.openxmlformats.org/officeDocument/2006/relationships/vmlDrawing" Target="../drawings/vmlDrawing16.vml"/><Relationship Id="rId2"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8.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40.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oleObject" Target="../embeddings/oleObject20.bin"/><Relationship Id="rId5" Type="http://schemas.openxmlformats.org/officeDocument/2006/relationships/image" Target="../media/image41.png"/><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oleObject" Target="../embeddings/oleObject21.bin"/><Relationship Id="rId5" Type="http://schemas.openxmlformats.org/officeDocument/2006/relationships/image" Target="../media/image42.png"/><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oleObject" Target="../embeddings/oleObject22.bin"/><Relationship Id="rId5" Type="http://schemas.openxmlformats.org/officeDocument/2006/relationships/image" Target="../media/image43.png"/><Relationship Id="rId1" Type="http://schemas.openxmlformats.org/officeDocument/2006/relationships/vmlDrawing" Target="../drawings/vmlDrawing19.vml"/><Relationship Id="rId2"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hyperlink" Target="http://xlinux.nist.gov/dads/HTML/chinesePostman.html" TargetMode="External"/><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6.xml"/><Relationship Id="rId4" Type="http://schemas.openxmlformats.org/officeDocument/2006/relationships/oleObject" Target="../embeddings/oleObject23.bin"/><Relationship Id="rId5" Type="http://schemas.openxmlformats.org/officeDocument/2006/relationships/image" Target="../media/image46.png"/><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oleObject" Target="../embeddings/oleObject24.bin"/><Relationship Id="rId5" Type="http://schemas.openxmlformats.org/officeDocument/2006/relationships/image" Target="../media/image47.png"/><Relationship Id="rId1" Type="http://schemas.openxmlformats.org/officeDocument/2006/relationships/vmlDrawing" Target="../drawings/vmlDrawing21.v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8.xml"/><Relationship Id="rId4" Type="http://schemas.openxmlformats.org/officeDocument/2006/relationships/oleObject" Target="../embeddings/oleObject25.bin"/><Relationship Id="rId5" Type="http://schemas.openxmlformats.org/officeDocument/2006/relationships/image" Target="../media/image47.png"/><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oleObject" Target="../embeddings/oleObject26.bin"/><Relationship Id="rId5" Type="http://schemas.openxmlformats.org/officeDocument/2006/relationships/image" Target="../media/image47.png"/><Relationship Id="rId1" Type="http://schemas.openxmlformats.org/officeDocument/2006/relationships/vmlDrawing" Target="../drawings/vmlDrawing23.v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48.wmf"/><Relationship Id="rId5" Type="http://schemas.openxmlformats.org/officeDocument/2006/relationships/oleObject" Target="../embeddings/oleObject28.bin"/><Relationship Id="rId6" Type="http://schemas.openxmlformats.org/officeDocument/2006/relationships/image" Target="../media/image49.wmf"/><Relationship Id="rId1" Type="http://schemas.openxmlformats.org/officeDocument/2006/relationships/vmlDrawing" Target="../drawings/vmlDrawing24.vml"/><Relationship Id="rId2"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image" Target="../media/image7.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1.xml"/><Relationship Id="rId4" Type="http://schemas.openxmlformats.org/officeDocument/2006/relationships/oleObject" Target="../embeddings/oleObject29.bin"/><Relationship Id="rId5" Type="http://schemas.openxmlformats.org/officeDocument/2006/relationships/image" Target="../media/image50.png"/><Relationship Id="rId1" Type="http://schemas.openxmlformats.org/officeDocument/2006/relationships/vmlDrawing" Target="../drawings/vmlDrawing25.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032933"/>
            <a:ext cx="7772400" cy="5046134"/>
          </a:xfrm>
        </p:spPr>
        <p:txBody>
          <a:bodyPr>
            <a:normAutofit fontScale="90000"/>
          </a:bodyPr>
          <a:lstStyle/>
          <a:p>
            <a:pPr>
              <a:defRPr/>
            </a:pPr>
            <a:r>
              <a:rPr lang="en-US" b="1" dirty="0">
                <a:ea typeface="ＭＳ Ｐゴシック" charset="-128"/>
                <a:cs typeface="ＭＳ Ｐゴシック" charset="-128"/>
              </a:rPr>
              <a:t>Transportation Network </a:t>
            </a:r>
            <a:r>
              <a:rPr lang="en-US" b="1" dirty="0" smtClean="0">
                <a:ea typeface="ＭＳ Ｐゴシック" charset="-128"/>
                <a:cs typeface="ＭＳ Ｐゴシック" charset="-128"/>
              </a:rPr>
              <a:t>Analysis</a:t>
            </a:r>
            <a:r>
              <a:rPr lang="en-US" dirty="0" smtClean="0">
                <a:ea typeface="ＭＳ Ｐゴシック" charset="-128"/>
                <a:cs typeface="ＭＳ Ｐゴシック" charset="-128"/>
              </a:rPr>
              <a:t/>
            </a:r>
            <a:br>
              <a:rPr lang="en-US" dirty="0" smtClean="0">
                <a:ea typeface="ＭＳ Ｐゴシック" charset="-128"/>
                <a:cs typeface="ＭＳ Ｐゴシック" charset="-128"/>
              </a:rPr>
            </a:br>
            <a:r>
              <a:rPr lang="en-US" dirty="0">
                <a:ea typeface="ＭＳ Ｐゴシック" charset="-128"/>
                <a:cs typeface="ＭＳ Ｐゴシック" charset="-128"/>
              </a:rPr>
              <a:t/>
            </a:r>
            <a:br>
              <a:rPr lang="en-US" dirty="0">
                <a:ea typeface="ＭＳ Ｐゴシック" charset="-128"/>
                <a:cs typeface="ＭＳ Ｐゴシック" charset="-128"/>
              </a:rPr>
            </a:br>
            <a:r>
              <a:rPr lang="en-US" sz="4000" dirty="0" smtClean="0">
                <a:solidFill>
                  <a:srgbClr val="C00000"/>
                </a:solidFill>
                <a:ea typeface="ＭＳ Ｐゴシック" charset="-128"/>
                <a:cs typeface="ＭＳ Ｐゴシック" charset="-128"/>
              </a:rPr>
              <a:t>Often </a:t>
            </a:r>
            <a:r>
              <a:rPr lang="en-US" sz="4000" dirty="0">
                <a:solidFill>
                  <a:srgbClr val="C00000"/>
                </a:solidFill>
                <a:ea typeface="ＭＳ Ｐゴシック" charset="-128"/>
                <a:cs typeface="ＭＳ Ｐゴシック" charset="-128"/>
              </a:rPr>
              <a:t>Useful in Applications </a:t>
            </a:r>
            <a:r>
              <a:rPr lang="en-US" sz="4000" dirty="0" smtClean="0">
                <a:solidFill>
                  <a:srgbClr val="C00000"/>
                </a:solidFill>
                <a:ea typeface="ＭＳ Ｐゴシック" charset="-128"/>
                <a:cs typeface="ＭＳ Ｐゴシック" charset="-128"/>
              </a:rPr>
              <a:t/>
            </a:r>
            <a:br>
              <a:rPr lang="en-US" sz="4000" dirty="0" smtClean="0">
                <a:solidFill>
                  <a:srgbClr val="C00000"/>
                </a:solidFill>
                <a:ea typeface="ＭＳ Ｐゴシック" charset="-128"/>
                <a:cs typeface="ＭＳ Ｐゴシック" charset="-128"/>
              </a:rPr>
            </a:br>
            <a:r>
              <a:rPr lang="en-US" sz="4000" dirty="0" smtClean="0">
                <a:solidFill>
                  <a:srgbClr val="C00000"/>
                </a:solidFill>
                <a:ea typeface="ＭＳ Ｐゴシック" charset="-128"/>
                <a:cs typeface="ＭＳ Ｐゴシック" charset="-128"/>
              </a:rPr>
              <a:t>far </a:t>
            </a:r>
            <a:r>
              <a:rPr lang="en-US" sz="4000" dirty="0">
                <a:solidFill>
                  <a:srgbClr val="C00000"/>
                </a:solidFill>
                <a:ea typeface="ＭＳ Ｐゴシック" charset="-128"/>
                <a:cs typeface="ＭＳ Ｐゴシック" charset="-128"/>
              </a:rPr>
              <a:t>from Transportation!</a:t>
            </a:r>
            <a:r>
              <a:rPr lang="en-US" sz="2800" dirty="0">
                <a:solidFill>
                  <a:srgbClr val="C00000"/>
                </a:solidFill>
                <a:ea typeface="ＭＳ Ｐゴシック" charset="-128"/>
                <a:cs typeface="ＭＳ Ｐゴシック" charset="-128"/>
              </a:rPr>
              <a:t/>
            </a:r>
            <a:br>
              <a:rPr lang="en-US" sz="2800" dirty="0">
                <a:solidFill>
                  <a:srgbClr val="C00000"/>
                </a:solidFill>
                <a:ea typeface="ＭＳ Ｐゴシック" charset="-128"/>
                <a:cs typeface="ＭＳ Ｐゴシック" charset="-128"/>
              </a:rPr>
            </a:br>
            <a:r>
              <a:rPr lang="en-US" sz="3200" dirty="0">
                <a:solidFill>
                  <a:srgbClr val="008000"/>
                </a:solidFill>
                <a:ea typeface="ＭＳ Ｐゴシック" charset="-128"/>
                <a:cs typeface="ＭＳ Ｐゴシック" charset="-128"/>
              </a:rPr>
              <a:t/>
            </a:r>
            <a:br>
              <a:rPr lang="en-US" sz="3200" dirty="0">
                <a:solidFill>
                  <a:srgbClr val="008000"/>
                </a:solidFill>
                <a:ea typeface="ＭＳ Ｐゴシック" charset="-128"/>
                <a:cs typeface="ＭＳ Ｐゴシック" charset="-128"/>
              </a:rPr>
            </a:br>
            <a:r>
              <a:rPr lang="en-US" sz="3200" dirty="0" smtClean="0">
                <a:solidFill>
                  <a:srgbClr val="008000"/>
                </a:solidFill>
                <a:ea typeface="ＭＳ Ｐゴシック" charset="-128"/>
                <a:cs typeface="ＭＳ Ｐゴシック" charset="-128"/>
              </a:rPr>
              <a:t> </a:t>
            </a:r>
            <a:r>
              <a:rPr lang="en-US" sz="3200" dirty="0">
                <a:ea typeface="ＭＳ Ｐゴシック" charset="-128"/>
                <a:cs typeface="ＭＳ Ｐゴシック" charset="-128"/>
              </a:rPr>
              <a:t/>
            </a:r>
            <a:br>
              <a:rPr lang="en-US" sz="3200" dirty="0">
                <a:ea typeface="ＭＳ Ｐゴシック" charset="-128"/>
                <a:cs typeface="ＭＳ Ｐゴシック" charset="-128"/>
              </a:rPr>
            </a:br>
            <a:r>
              <a:rPr lang="en-US" sz="4000" dirty="0">
                <a:solidFill>
                  <a:srgbClr val="008000"/>
                </a:solidFill>
                <a:ea typeface="ＭＳ Ｐゴシック" charset="-128"/>
                <a:cs typeface="ＭＳ Ｐゴシック" charset="-128"/>
              </a:rPr>
              <a:t>Richard C. </a:t>
            </a:r>
            <a:r>
              <a:rPr lang="en-US" sz="4000" dirty="0" smtClean="0">
                <a:solidFill>
                  <a:srgbClr val="008000"/>
                </a:solidFill>
                <a:ea typeface="ＭＳ Ｐゴシック" charset="-128"/>
                <a:cs typeface="ＭＳ Ｐゴシック" charset="-128"/>
              </a:rPr>
              <a:t>Larson</a:t>
            </a:r>
            <a:br>
              <a:rPr lang="en-US" sz="4000" dirty="0" smtClean="0">
                <a:solidFill>
                  <a:srgbClr val="008000"/>
                </a:solidFill>
                <a:ea typeface="ＭＳ Ｐゴシック" charset="-128"/>
                <a:cs typeface="ＭＳ Ｐゴシック" charset="-128"/>
              </a:rPr>
            </a:br>
            <a:r>
              <a:rPr lang="en-US" sz="4000" dirty="0" smtClean="0">
                <a:solidFill>
                  <a:srgbClr val="008000"/>
                </a:solidFill>
                <a:ea typeface="ＭＳ Ｐゴシック" charset="-128"/>
                <a:cs typeface="ＭＳ Ｐゴシック" charset="-128"/>
              </a:rPr>
              <a:t>(with Prof. </a:t>
            </a:r>
            <a:r>
              <a:rPr lang="en-US" sz="4000" dirty="0" err="1" smtClean="0">
                <a:solidFill>
                  <a:srgbClr val="008000"/>
                </a:solidFill>
                <a:ea typeface="ＭＳ Ｐゴシック" charset="-128"/>
                <a:cs typeface="ＭＳ Ｐゴシック" charset="-128"/>
              </a:rPr>
              <a:t>Amedeo</a:t>
            </a:r>
            <a:r>
              <a:rPr lang="en-US" sz="4000" dirty="0" smtClean="0">
                <a:solidFill>
                  <a:srgbClr val="008000"/>
                </a:solidFill>
                <a:ea typeface="ＭＳ Ｐゴシック" charset="-128"/>
                <a:cs typeface="ＭＳ Ｐゴシック" charset="-128"/>
              </a:rPr>
              <a:t> </a:t>
            </a:r>
            <a:r>
              <a:rPr lang="en-US" sz="4000" dirty="0" err="1" smtClean="0">
                <a:solidFill>
                  <a:srgbClr val="008000"/>
                </a:solidFill>
                <a:ea typeface="ＭＳ Ｐゴシック" charset="-128"/>
                <a:cs typeface="ＭＳ Ｐゴシック" charset="-128"/>
              </a:rPr>
              <a:t>Odoni</a:t>
            </a:r>
            <a:r>
              <a:rPr lang="en-US" sz="4000" smtClean="0">
                <a:solidFill>
                  <a:srgbClr val="008000"/>
                </a:solidFill>
                <a:ea typeface="ＭＳ Ｐゴシック" charset="-128"/>
                <a:cs typeface="ＭＳ Ｐゴシック" charset="-128"/>
              </a:rPr>
              <a:t>)</a:t>
            </a:r>
            <a:r>
              <a:rPr lang="en-US" sz="4000" dirty="0" smtClean="0">
                <a:solidFill>
                  <a:srgbClr val="008000"/>
                </a:solidFill>
                <a:ea typeface="ＭＳ Ｐゴシック" charset="-128"/>
                <a:cs typeface="ＭＳ Ｐゴシック" charset="-128"/>
              </a:rPr>
              <a:t/>
            </a:r>
            <a:br>
              <a:rPr lang="en-US" sz="4000" dirty="0" smtClean="0">
                <a:solidFill>
                  <a:srgbClr val="008000"/>
                </a:solidFill>
                <a:ea typeface="ＭＳ Ｐゴシック" charset="-128"/>
                <a:cs typeface="ＭＳ Ｐゴシック" charset="-128"/>
              </a:rPr>
            </a:br>
            <a:r>
              <a:rPr lang="en-US" altLang="en-US" sz="2800" b="1" dirty="0">
                <a:ea typeface="ＭＳ Ｐゴシック" charset="-128"/>
              </a:rPr>
              <a:t>1.203J, 15.073J, IDS.700 </a:t>
            </a:r>
            <a:r>
              <a:rPr lang="en-US" sz="3200" dirty="0">
                <a:ea typeface="ＭＳ Ｐゴシック" charset="-128"/>
                <a:cs typeface="ＭＳ Ｐゴシック" charset="-128"/>
              </a:rPr>
              <a:t/>
            </a:r>
            <a:br>
              <a:rPr lang="en-US" sz="3200" dirty="0">
                <a:ea typeface="ＭＳ Ｐゴシック" charset="-128"/>
                <a:cs typeface="ＭＳ Ｐゴシック" charset="-128"/>
              </a:rPr>
            </a:br>
            <a:r>
              <a:rPr lang="en-US" sz="3200" dirty="0">
                <a:ea typeface="ＭＳ Ｐゴシック" charset="-128"/>
                <a:cs typeface="ＭＳ Ｐゴシック" charset="-128"/>
              </a:rPr>
              <a:t>November </a:t>
            </a:r>
            <a:r>
              <a:rPr lang="en-US" sz="3200" dirty="0" smtClean="0">
                <a:ea typeface="ＭＳ Ｐゴシック" charset="-128"/>
                <a:cs typeface="ＭＳ Ｐゴシック" charset="-128"/>
              </a:rPr>
              <a:t>20, 2017</a:t>
            </a:r>
            <a:endParaRPr lang="en-US" dirty="0">
              <a:ea typeface="ＭＳ Ｐゴシック" charset="-128"/>
              <a:cs typeface="ＭＳ Ｐゴシック" charset="-128"/>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ea typeface="ＭＳ Ｐゴシック" charset="-128"/>
                <a:cs typeface="ＭＳ Ｐゴシック" charset="-128"/>
              </a:rPr>
              <a:t>Network with Terminology</a:t>
            </a:r>
          </a:p>
        </p:txBody>
      </p:sp>
      <p:sp>
        <p:nvSpPr>
          <p:cNvPr id="24580"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24578" name="Object 2"/>
          <p:cNvGraphicFramePr>
            <a:graphicFrameLocks/>
          </p:cNvGraphicFramePr>
          <p:nvPr/>
        </p:nvGraphicFramePr>
        <p:xfrm>
          <a:off x="1133475" y="993775"/>
          <a:ext cx="6981825" cy="5291138"/>
        </p:xfrm>
        <a:graphic>
          <a:graphicData uri="http://schemas.openxmlformats.org/presentationml/2006/ole">
            <mc:AlternateContent xmlns:mc="http://schemas.openxmlformats.org/markup-compatibility/2006">
              <mc:Choice xmlns:v="urn:schemas-microsoft-com:vml" Requires="v">
                <p:oleObj spid="_x0000_s23588" name="Document" r:id="rId4" imgW="5829300" imgH="4419600" progId="Word.Document.8">
                  <p:embed/>
                </p:oleObj>
              </mc:Choice>
              <mc:Fallback>
                <p:oleObj name="Document" r:id="rId4" imgW="5829300" imgH="4419600" progId="Word.Document.8">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3475" y="993775"/>
                        <a:ext cx="6981825" cy="529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28600" y="212725"/>
            <a:ext cx="8686800" cy="1143000"/>
          </a:xfrm>
        </p:spPr>
        <p:txBody>
          <a:bodyPr/>
          <a:lstStyle/>
          <a:p>
            <a:pPr>
              <a:defRPr/>
            </a:pPr>
            <a:r>
              <a:rPr lang="en-US" sz="3600">
                <a:ea typeface="ＭＳ Ｐゴシック" charset="-128"/>
                <a:cs typeface="ＭＳ Ｐゴシック" charset="-128"/>
              </a:rPr>
              <a:t>Convex Hull Heuristic (Euclidean TSP)</a:t>
            </a:r>
          </a:p>
        </p:txBody>
      </p:sp>
      <p:sp>
        <p:nvSpPr>
          <p:cNvPr id="192515" name="Rectangle 3"/>
          <p:cNvSpPr>
            <a:spLocks noGrp="1" noChangeArrowheads="1"/>
          </p:cNvSpPr>
          <p:nvPr>
            <p:ph type="body" idx="1"/>
          </p:nvPr>
        </p:nvSpPr>
        <p:spPr/>
        <p:txBody>
          <a:bodyPr/>
          <a:lstStyle/>
          <a:p>
            <a:r>
              <a:rPr lang="en-US">
                <a:ea typeface="ＭＳ Ｐゴシック" charset="-128"/>
                <a:cs typeface="ＭＳ Ｐゴシック" charset="-128"/>
              </a:rPr>
              <a:t>Optimal TSP tour cannot intersect itself</a:t>
            </a:r>
          </a:p>
          <a:p>
            <a:r>
              <a:rPr lang="en-US">
                <a:ea typeface="ＭＳ Ｐゴシック" charset="-128"/>
                <a:cs typeface="ＭＳ Ｐゴシック" charset="-128"/>
              </a:rPr>
              <a:t>Therefore, points on the convex hull must appear in same order on optimal TSP tour</a:t>
            </a:r>
          </a:p>
          <a:p>
            <a:r>
              <a:rPr lang="en-US">
                <a:ea typeface="ＭＳ Ｐゴシック" charset="-128"/>
                <a:cs typeface="ＭＳ Ｐゴシック" charset="-128"/>
              </a:rPr>
              <a:t>Provides good starting point; for instance, improves insertion heuristics by 2-3%, on average</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28600" y="533400"/>
            <a:ext cx="8686800" cy="1143000"/>
          </a:xfrm>
        </p:spPr>
        <p:txBody>
          <a:bodyPr>
            <a:normAutofit fontScale="90000"/>
          </a:bodyPr>
          <a:lstStyle/>
          <a:p>
            <a:pPr>
              <a:defRPr/>
            </a:pPr>
            <a:r>
              <a:rPr lang="en-US" sz="3900" dirty="0">
                <a:ea typeface="ＭＳ Ｐゴシック" charset="-128"/>
                <a:cs typeface="ＭＳ Ｐゴシック" charset="-128"/>
              </a:rPr>
              <a:t>The TSP with Many Points:</a:t>
            </a:r>
            <a:br>
              <a:rPr lang="en-US" sz="3900" dirty="0">
                <a:ea typeface="ＭＳ Ｐゴシック" charset="-128"/>
                <a:cs typeface="ＭＳ Ｐゴシック" charset="-128"/>
              </a:rPr>
            </a:br>
            <a:r>
              <a:rPr lang="en-US" sz="3900" dirty="0">
                <a:ea typeface="ＭＳ Ｐゴシック" charset="-128"/>
                <a:cs typeface="ＭＳ Ｐゴシック" charset="-128"/>
              </a:rPr>
              <a:t>A Probabilistic View</a:t>
            </a:r>
          </a:p>
        </p:txBody>
      </p:sp>
      <p:sp>
        <p:nvSpPr>
          <p:cNvPr id="193539" name="Rectangle 3"/>
          <p:cNvSpPr>
            <a:spLocks noGrp="1" noChangeArrowheads="1"/>
          </p:cNvSpPr>
          <p:nvPr>
            <p:ph type="body" idx="1"/>
          </p:nvPr>
        </p:nvSpPr>
        <p:spPr>
          <a:xfrm>
            <a:off x="304800" y="2133600"/>
            <a:ext cx="8610600" cy="5187950"/>
          </a:xfrm>
        </p:spPr>
        <p:txBody>
          <a:bodyPr/>
          <a:lstStyle/>
          <a:p>
            <a:pPr>
              <a:lnSpc>
                <a:spcPct val="90000"/>
              </a:lnSpc>
            </a:pPr>
            <a:r>
              <a:rPr lang="en-US">
                <a:ea typeface="ＭＳ Ｐゴシック" charset="-128"/>
                <a:cs typeface="ＭＳ Ｐゴシック" charset="-128"/>
              </a:rPr>
              <a:t>We wish to understand how </a:t>
            </a:r>
            <a:r>
              <a:rPr lang="en-US" i="1">
                <a:ea typeface="ＭＳ Ｐゴシック" charset="-128"/>
                <a:cs typeface="ＭＳ Ｐゴシック" charset="-128"/>
              </a:rPr>
              <a:t>E</a:t>
            </a:r>
            <a:r>
              <a:rPr lang="en-US">
                <a:ea typeface="ＭＳ Ｐゴシック" charset="-128"/>
                <a:cs typeface="ＭＳ Ｐゴシック" charset="-128"/>
              </a:rPr>
              <a:t>[</a:t>
            </a:r>
            <a:r>
              <a:rPr lang="en-US" i="1">
                <a:ea typeface="ＭＳ Ｐゴシック" charset="-128"/>
                <a:cs typeface="ＭＳ Ｐゴシック" charset="-128"/>
              </a:rPr>
              <a:t>L</a:t>
            </a:r>
            <a:r>
              <a:rPr lang="en-US">
                <a:ea typeface="ＭＳ Ｐゴシック" charset="-128"/>
                <a:cs typeface="ＭＳ Ｐゴシック" charset="-128"/>
              </a:rPr>
              <a:t>(</a:t>
            </a:r>
            <a:r>
              <a:rPr lang="en-US" i="1">
                <a:ea typeface="ＭＳ Ｐゴシック" charset="-128"/>
                <a:cs typeface="ＭＳ Ｐゴシック" charset="-128"/>
              </a:rPr>
              <a:t>TSP</a:t>
            </a:r>
            <a:r>
              <a:rPr lang="en-US">
                <a:ea typeface="ＭＳ Ｐゴシック" charset="-128"/>
                <a:cs typeface="ＭＳ Ｐゴシック" charset="-128"/>
              </a:rPr>
              <a:t>)],  the expected length of an optimal TSP tour behaves as the number of points to be visited, </a:t>
            </a:r>
            <a:r>
              <a:rPr lang="en-US" i="1">
                <a:ea typeface="ＭＳ Ｐゴシック" charset="-128"/>
                <a:cs typeface="ＭＳ Ｐゴシック" charset="-128"/>
              </a:rPr>
              <a:t>n</a:t>
            </a:r>
            <a:r>
              <a:rPr lang="en-US">
                <a:ea typeface="ＭＳ Ｐゴシック" charset="-128"/>
                <a:cs typeface="ＭＳ Ｐゴシック" charset="-128"/>
              </a:rPr>
              <a:t>, becomes large.</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11"/>
          <p:cNvSpPr>
            <a:spLocks noGrp="1" noChangeArrowheads="1"/>
          </p:cNvSpPr>
          <p:nvPr>
            <p:ph type="title"/>
          </p:nvPr>
        </p:nvSpPr>
        <p:spPr/>
        <p:txBody>
          <a:bodyPr/>
          <a:lstStyle/>
          <a:p>
            <a:pPr>
              <a:defRPr/>
            </a:pPr>
            <a:r>
              <a:rPr lang="en-US">
                <a:ea typeface="ＭＳ Ｐゴシック" charset="-128"/>
                <a:cs typeface="ＭＳ Ｐゴシック" charset="-128"/>
              </a:rPr>
              <a:t>The “Asymptotic Constant”</a:t>
            </a:r>
          </a:p>
        </p:txBody>
      </p:sp>
      <p:sp>
        <p:nvSpPr>
          <p:cNvPr id="194564" name="Text Box 9"/>
          <p:cNvSpPr txBox="1">
            <a:spLocks noChangeArrowheads="1"/>
          </p:cNvSpPr>
          <p:nvPr/>
        </p:nvSpPr>
        <p:spPr bwMode="auto">
          <a:xfrm>
            <a:off x="457200" y="1828800"/>
            <a:ext cx="8686800" cy="461963"/>
          </a:xfrm>
          <a:prstGeom prst="rect">
            <a:avLst/>
          </a:prstGeom>
          <a:noFill/>
          <a:ln w="12700">
            <a:noFill/>
            <a:miter lim="800000"/>
            <a:headEnd/>
            <a:tailEnd/>
          </a:ln>
        </p:spPr>
        <p:txBody>
          <a:bodyPr>
            <a:prstTxWarp prst="textNoShape">
              <a:avLst/>
            </a:prstTxWarp>
            <a:spAutoFit/>
          </a:bodyPr>
          <a:lstStyle/>
          <a:p>
            <a:pPr>
              <a:spcBef>
                <a:spcPct val="50000"/>
              </a:spcBef>
              <a:buFontTx/>
              <a:buChar char="•"/>
            </a:pPr>
            <a:r>
              <a:rPr lang="en-US"/>
              <a:t> (Beardwood et al, 1959, and others):</a:t>
            </a:r>
          </a:p>
        </p:txBody>
      </p:sp>
      <p:graphicFrame>
        <p:nvGraphicFramePr>
          <p:cNvPr id="194562" name="Object 2"/>
          <p:cNvGraphicFramePr>
            <a:graphicFrameLocks noGrp="1" noChangeAspect="1"/>
          </p:cNvGraphicFramePr>
          <p:nvPr>
            <p:ph sz="half" idx="2"/>
          </p:nvPr>
        </p:nvGraphicFramePr>
        <p:xfrm>
          <a:off x="838200" y="3019425"/>
          <a:ext cx="5105400" cy="1028700"/>
        </p:xfrm>
        <a:graphic>
          <a:graphicData uri="http://schemas.openxmlformats.org/presentationml/2006/ole">
            <mc:AlternateContent xmlns:mc="http://schemas.openxmlformats.org/markup-compatibility/2006">
              <mc:Choice xmlns:v="urn:schemas-microsoft-com:vml" Requires="v">
                <p:oleObj spid="_x0000_s194596" name="Equation" r:id="rId3" imgW="1892300" imgH="381000" progId="Equation.3">
                  <p:embed/>
                </p:oleObj>
              </mc:Choice>
              <mc:Fallback>
                <p:oleObj name="Equation" r:id="rId3" imgW="1892300" imgH="3810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019425"/>
                        <a:ext cx="5105400" cy="10287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194565" name="Text Box 13"/>
          <p:cNvSpPr txBox="1">
            <a:spLocks noChangeArrowheads="1"/>
          </p:cNvSpPr>
          <p:nvPr/>
        </p:nvSpPr>
        <p:spPr bwMode="auto">
          <a:xfrm>
            <a:off x="533400" y="4495800"/>
            <a:ext cx="8610600" cy="1754188"/>
          </a:xfrm>
          <a:prstGeom prst="rect">
            <a:avLst/>
          </a:prstGeom>
          <a:noFill/>
          <a:ln w="12700">
            <a:noFill/>
            <a:miter lim="800000"/>
            <a:headEnd/>
            <a:tailEnd/>
          </a:ln>
        </p:spPr>
        <p:txBody>
          <a:bodyPr>
            <a:prstTxWarp prst="textNoShape">
              <a:avLst/>
            </a:prstTxWarp>
            <a:spAutoFit/>
          </a:bodyPr>
          <a:lstStyle/>
          <a:p>
            <a:pPr>
              <a:spcBef>
                <a:spcPct val="50000"/>
              </a:spcBef>
            </a:pPr>
            <a:r>
              <a:rPr lang="en-US"/>
              <a:t>where </a:t>
            </a:r>
            <a:r>
              <a:rPr lang="en-US" i="1">
                <a:latin typeface="Symbol" charset="2"/>
              </a:rPr>
              <a:t>b</a:t>
            </a:r>
            <a:r>
              <a:rPr lang="en-US" i="1" baseline="-20000"/>
              <a:t>TSP </a:t>
            </a:r>
            <a:r>
              <a:rPr lang="en-US"/>
              <a:t>is a constant, characteristic of the TSP in the Euclidean plane.  </a:t>
            </a:r>
          </a:p>
          <a:p>
            <a:pPr>
              <a:spcBef>
                <a:spcPct val="50000"/>
              </a:spcBef>
            </a:pPr>
            <a:r>
              <a:rPr lang="en-US"/>
              <a:t>Actually, there is a stronger result:  Take out the E[ ], and almost surely (with probability 1) the ratio holds.</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7"/>
          <p:cNvSpPr>
            <a:spLocks noGrp="1" noChangeArrowheads="1"/>
          </p:cNvSpPr>
          <p:nvPr>
            <p:ph type="title"/>
          </p:nvPr>
        </p:nvSpPr>
        <p:spPr>
          <a:xfrm>
            <a:off x="685800" y="457200"/>
            <a:ext cx="7772400" cy="1143000"/>
          </a:xfrm>
        </p:spPr>
        <p:txBody>
          <a:bodyPr/>
          <a:lstStyle/>
          <a:p>
            <a:pPr>
              <a:defRPr/>
            </a:pPr>
            <a:r>
              <a:rPr lang="en-US" dirty="0">
                <a:ea typeface="ＭＳ Ｐゴシック" charset="-128"/>
                <a:cs typeface="ＭＳ Ｐゴシック" charset="-128"/>
              </a:rPr>
              <a:t>Comments</a:t>
            </a:r>
          </a:p>
        </p:txBody>
      </p:sp>
      <p:sp>
        <p:nvSpPr>
          <p:cNvPr id="195588" name="Text Box 5"/>
          <p:cNvSpPr txBox="1">
            <a:spLocks noChangeArrowheads="1"/>
          </p:cNvSpPr>
          <p:nvPr/>
        </p:nvSpPr>
        <p:spPr bwMode="auto">
          <a:xfrm>
            <a:off x="457200" y="1524000"/>
            <a:ext cx="8915400" cy="946150"/>
          </a:xfrm>
          <a:prstGeom prst="rect">
            <a:avLst/>
          </a:prstGeom>
          <a:noFill/>
          <a:ln w="12700">
            <a:noFill/>
            <a:miter lim="800000"/>
            <a:headEnd/>
            <a:tailEnd/>
          </a:ln>
        </p:spPr>
        <p:txBody>
          <a:bodyPr>
            <a:prstTxWarp prst="textNoShape">
              <a:avLst/>
            </a:prstTxWarp>
            <a:spAutoFit/>
          </a:bodyPr>
          <a:lstStyle/>
          <a:p>
            <a:pPr>
              <a:spcBef>
                <a:spcPct val="50000"/>
              </a:spcBef>
              <a:buFontTx/>
              <a:buChar char="•"/>
            </a:pPr>
            <a:r>
              <a:rPr lang="en-US" sz="2800"/>
              <a:t>  D. Johnson (1995) shows, through a theoretical argument and experimental results, that: </a:t>
            </a:r>
          </a:p>
        </p:txBody>
      </p:sp>
      <p:graphicFrame>
        <p:nvGraphicFramePr>
          <p:cNvPr id="195586" name="Object 2"/>
          <p:cNvGraphicFramePr>
            <a:graphicFrameLocks noGrp="1" noChangeAspect="1"/>
          </p:cNvGraphicFramePr>
          <p:nvPr>
            <p:ph idx="1"/>
          </p:nvPr>
        </p:nvGraphicFramePr>
        <p:xfrm>
          <a:off x="762000" y="2438400"/>
          <a:ext cx="5105400" cy="820738"/>
        </p:xfrm>
        <a:graphic>
          <a:graphicData uri="http://schemas.openxmlformats.org/presentationml/2006/ole">
            <mc:AlternateContent xmlns:mc="http://schemas.openxmlformats.org/markup-compatibility/2006">
              <mc:Choice xmlns:v="urn:schemas-microsoft-com:vml" Requires="v">
                <p:oleObj spid="_x0000_s195620" name="Equation" r:id="rId3" imgW="1422360" imgH="228600" progId="Equation.3">
                  <p:embed/>
                </p:oleObj>
              </mc:Choice>
              <mc:Fallback>
                <p:oleObj name="Equation" r:id="rId3" imgW="142236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438400"/>
                        <a:ext cx="5105400" cy="820738"/>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195589" name="Text Box 9"/>
          <p:cNvSpPr txBox="1">
            <a:spLocks noChangeArrowheads="1"/>
          </p:cNvSpPr>
          <p:nvPr/>
        </p:nvSpPr>
        <p:spPr bwMode="auto">
          <a:xfrm>
            <a:off x="381000" y="3352800"/>
            <a:ext cx="8763000" cy="2892425"/>
          </a:xfrm>
          <a:prstGeom prst="rect">
            <a:avLst/>
          </a:prstGeom>
          <a:noFill/>
          <a:ln w="12700">
            <a:noFill/>
            <a:miter lim="800000"/>
            <a:headEnd/>
            <a:tailEnd/>
          </a:ln>
        </p:spPr>
        <p:txBody>
          <a:bodyPr>
            <a:prstTxWarp prst="textNoShape">
              <a:avLst/>
            </a:prstTxWarp>
            <a:spAutoFit/>
          </a:bodyPr>
          <a:lstStyle/>
          <a:p>
            <a:pPr>
              <a:spcBef>
                <a:spcPct val="50000"/>
              </a:spcBef>
              <a:buFontTx/>
              <a:buChar char="•"/>
            </a:pPr>
            <a:r>
              <a:rPr lang="en-US" sz="2800"/>
              <a:t> This is significantly different from the earlier estimates of 0.75 and 0.765 cited in L&amp;O, p.408.</a:t>
            </a:r>
          </a:p>
          <a:p>
            <a:pPr>
              <a:spcBef>
                <a:spcPct val="50000"/>
              </a:spcBef>
              <a:buFontTx/>
              <a:buChar char="•"/>
            </a:pPr>
            <a:r>
              <a:rPr lang="en-US" sz="2800"/>
              <a:t>In practice the approximation suggested by (3) works very well, even with a quite small number of points (e.g., 25) or with significant deviations from the assumptions of uniformity and independence. </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6610" name="Object 2"/>
          <p:cNvGraphicFramePr>
            <a:graphicFrameLocks/>
          </p:cNvGraphicFramePr>
          <p:nvPr/>
        </p:nvGraphicFramePr>
        <p:xfrm>
          <a:off x="2971800" y="603250"/>
          <a:ext cx="2730500" cy="3429000"/>
        </p:xfrm>
        <a:graphic>
          <a:graphicData uri="http://schemas.openxmlformats.org/presentationml/2006/ole">
            <mc:AlternateContent xmlns:mc="http://schemas.openxmlformats.org/markup-compatibility/2006">
              <mc:Choice xmlns:v="urn:schemas-microsoft-com:vml" Requires="v">
                <p:oleObj spid="_x0000_s196644" name="Microsoft ClipArt Gallery" r:id="rId4" imgW="2743200" imgH="3441700" progId="MS_ClipArt_Gallery">
                  <p:embed/>
                </p:oleObj>
              </mc:Choice>
              <mc:Fallback>
                <p:oleObj name="Microsoft ClipArt Gallery" r:id="rId4" imgW="2743200" imgH="3441700" progId="MS_ClipArt_Gallery">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603250"/>
                        <a:ext cx="27305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3795" name="Rectangle 3"/>
          <p:cNvSpPr>
            <a:spLocks noGrp="1" noChangeArrowheads="1"/>
          </p:cNvSpPr>
          <p:nvPr>
            <p:ph type="title"/>
          </p:nvPr>
        </p:nvSpPr>
        <p:spPr/>
        <p:txBody>
          <a:bodyPr/>
          <a:lstStyle/>
          <a:p>
            <a:pPr>
              <a:defRPr/>
            </a:pPr>
            <a:endParaRPr lang="en-US">
              <a:ea typeface="ＭＳ Ｐゴシック" charset="-128"/>
              <a:cs typeface="ＭＳ Ｐゴシック" charset="-128"/>
            </a:endParaRPr>
          </a:p>
        </p:txBody>
      </p:sp>
      <p:sp>
        <p:nvSpPr>
          <p:cNvPr id="196612" name="Rectangle 4"/>
          <p:cNvSpPr>
            <a:spLocks noGrp="1" noChangeArrowheads="1"/>
          </p:cNvSpPr>
          <p:nvPr>
            <p:ph type="body" idx="1"/>
          </p:nvPr>
        </p:nvSpPr>
        <p:spPr>
          <a:noFill/>
        </p:spPr>
        <p:txBody>
          <a:bodyPr/>
          <a:lstStyle/>
          <a:p>
            <a:r>
              <a:rPr lang="en-US">
                <a:solidFill>
                  <a:schemeClr val="accent2"/>
                </a:solidFill>
                <a:ea typeface="ＭＳ Ｐゴシック" charset="-128"/>
                <a:cs typeface="ＭＳ Ｐゴシック" charset="-128"/>
              </a:rPr>
              <a:t>Each of these problem types has been greatly refined and expanded over the years</a:t>
            </a:r>
          </a:p>
          <a:p>
            <a:r>
              <a:rPr lang="en-US">
                <a:solidFill>
                  <a:schemeClr val="accent2"/>
                </a:solidFill>
                <a:ea typeface="ＭＳ Ｐゴシック" charset="-128"/>
                <a:cs typeface="ＭＳ Ｐゴシック" charset="-128"/>
              </a:rPr>
              <a:t>Each can be implemented via computer in complex operating environments</a:t>
            </a:r>
          </a:p>
          <a:p>
            <a:r>
              <a:rPr lang="en-US">
                <a:solidFill>
                  <a:schemeClr val="accent2"/>
                </a:solidFill>
                <a:ea typeface="ＭＳ Ｐゴシック" charset="-128"/>
                <a:cs typeface="ＭＳ Ｐゴシック" charset="-128"/>
              </a:rPr>
              <a:t>The Post office, FEDX, truckers, even bicycled couriers use these techniques</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defRPr/>
            </a:pPr>
            <a:r>
              <a:rPr lang="en-US">
                <a:ea typeface="ＭＳ Ｐゴシック" charset="-128"/>
                <a:cs typeface="ＭＳ Ｐゴシック" charset="-128"/>
              </a:rPr>
              <a:t>Examples of Nodes &amp; Arcs</a:t>
            </a:r>
          </a:p>
        </p:txBody>
      </p:sp>
      <p:sp>
        <p:nvSpPr>
          <p:cNvPr id="26627" name="Rectangle 3"/>
          <p:cNvSpPr>
            <a:spLocks noGrp="1" noChangeArrowheads="1"/>
          </p:cNvSpPr>
          <p:nvPr>
            <p:ph type="body" sz="half" idx="1"/>
          </p:nvPr>
        </p:nvSpPr>
        <p:spPr>
          <a:xfrm>
            <a:off x="685800" y="1828800"/>
            <a:ext cx="3810000" cy="4114800"/>
          </a:xfrm>
          <a:noFill/>
        </p:spPr>
        <p:txBody>
          <a:bodyPr/>
          <a:lstStyle/>
          <a:p>
            <a:pPr>
              <a:buFont typeface="Monotype Sorts" charset="2"/>
              <a:buChar char=""/>
            </a:pPr>
            <a:r>
              <a:rPr lang="en-US" b="1" u="sng">
                <a:solidFill>
                  <a:schemeClr val="accent2"/>
                </a:solidFill>
                <a:ea typeface="ＭＳ Ｐゴシック" charset="-128"/>
                <a:cs typeface="ＭＳ Ｐゴシック" charset="-128"/>
              </a:rPr>
              <a:t>Nodes</a:t>
            </a:r>
            <a:endParaRPr lang="en-US" b="1" u="sng">
              <a:ea typeface="ＭＳ Ｐゴシック" charset="-128"/>
              <a:cs typeface="ＭＳ Ｐゴシック" charset="-128"/>
            </a:endParaRPr>
          </a:p>
          <a:p>
            <a:r>
              <a:rPr lang="en-US" b="1">
                <a:latin typeface="Palatino" charset="0"/>
                <a:ea typeface="ＭＳ Ｐゴシック" charset="-128"/>
                <a:cs typeface="ＭＳ Ｐゴシック" charset="-128"/>
              </a:rPr>
              <a:t>Street intersections</a:t>
            </a:r>
          </a:p>
          <a:p>
            <a:r>
              <a:rPr lang="en-US" b="1">
                <a:latin typeface="Palatino" charset="0"/>
                <a:ea typeface="ＭＳ Ｐゴシック" charset="-128"/>
                <a:cs typeface="ＭＳ Ｐゴシック" charset="-128"/>
              </a:rPr>
              <a:t>Towns</a:t>
            </a:r>
          </a:p>
          <a:p>
            <a:r>
              <a:rPr lang="en-US" b="1">
                <a:latin typeface="Palatino" charset="0"/>
                <a:ea typeface="ＭＳ Ｐゴシック" charset="-128"/>
                <a:cs typeface="ＭＳ Ｐゴシック" charset="-128"/>
              </a:rPr>
              <a:t>Cities</a:t>
            </a:r>
          </a:p>
          <a:p>
            <a:r>
              <a:rPr lang="en-US" b="1">
                <a:latin typeface="Palatino" charset="0"/>
                <a:ea typeface="ＭＳ Ｐゴシック" charset="-128"/>
                <a:cs typeface="ＭＳ Ｐゴシック" charset="-128"/>
              </a:rPr>
              <a:t>Electrical junctions</a:t>
            </a:r>
          </a:p>
          <a:p>
            <a:r>
              <a:rPr lang="en-US" b="1">
                <a:latin typeface="Palatino" charset="0"/>
                <a:ea typeface="ＭＳ Ｐゴシック" charset="-128"/>
                <a:cs typeface="ＭＳ Ｐゴシック" charset="-128"/>
              </a:rPr>
              <a:t>Project </a:t>
            </a:r>
            <a:r>
              <a:rPr lang="en-US" b="1" smtClean="0">
                <a:latin typeface="Palatino" charset="0"/>
                <a:ea typeface="ＭＳ Ｐゴシック" charset="-128"/>
                <a:cs typeface="ＭＳ Ｐゴシック" charset="-128"/>
              </a:rPr>
              <a:t>milestones</a:t>
            </a:r>
          </a:p>
          <a:p>
            <a:r>
              <a:rPr lang="en-US" b="1" smtClean="0">
                <a:latin typeface="Palatino" charset="0"/>
                <a:ea typeface="ＭＳ Ｐゴシック" charset="-128"/>
                <a:cs typeface="ＭＳ Ｐゴシック" charset="-128"/>
              </a:rPr>
              <a:t>People on Facebook</a:t>
            </a:r>
            <a:endParaRPr lang="en-US" b="1">
              <a:latin typeface="Palatino" charset="0"/>
              <a:ea typeface="ＭＳ Ｐゴシック" charset="-128"/>
              <a:cs typeface="ＭＳ Ｐゴシック" charset="-128"/>
            </a:endParaRPr>
          </a:p>
        </p:txBody>
      </p:sp>
      <p:sp>
        <p:nvSpPr>
          <p:cNvPr id="26628" name="Rectangle 4"/>
          <p:cNvSpPr>
            <a:spLocks noGrp="1" noChangeArrowheads="1"/>
          </p:cNvSpPr>
          <p:nvPr>
            <p:ph type="body" sz="half" idx="2"/>
          </p:nvPr>
        </p:nvSpPr>
        <p:spPr>
          <a:xfrm>
            <a:off x="4572000" y="1828800"/>
            <a:ext cx="3962400" cy="4114800"/>
          </a:xfrm>
          <a:noFill/>
        </p:spPr>
        <p:txBody>
          <a:bodyPr/>
          <a:lstStyle/>
          <a:p>
            <a:pPr>
              <a:buFont typeface="Monotype Sorts" charset="2"/>
              <a:buChar char=""/>
            </a:pPr>
            <a:r>
              <a:rPr lang="en-US" b="1" u="sng" dirty="0">
                <a:solidFill>
                  <a:schemeClr val="accent2"/>
                </a:solidFill>
                <a:ea typeface="ＭＳ Ｐゴシック" charset="-128"/>
                <a:cs typeface="ＭＳ Ｐゴシック" charset="-128"/>
              </a:rPr>
              <a:t>Arcs</a:t>
            </a:r>
            <a:endParaRPr lang="en-US" b="1" u="sng" dirty="0">
              <a:ea typeface="ＭＳ Ｐゴシック" charset="-128"/>
              <a:cs typeface="ＭＳ Ｐゴシック" charset="-128"/>
            </a:endParaRPr>
          </a:p>
          <a:p>
            <a:r>
              <a:rPr lang="en-US" b="1" dirty="0">
                <a:latin typeface="Palatino" charset="0"/>
                <a:ea typeface="ＭＳ Ｐゴシック" charset="-128"/>
                <a:cs typeface="ＭＳ Ｐゴシック" charset="-128"/>
              </a:rPr>
              <a:t>Street segments</a:t>
            </a:r>
          </a:p>
          <a:p>
            <a:r>
              <a:rPr lang="en-US" b="1" dirty="0">
                <a:latin typeface="Palatino" charset="0"/>
                <a:ea typeface="ＭＳ Ｐゴシック" charset="-128"/>
                <a:cs typeface="ＭＳ Ｐゴシック" charset="-128"/>
              </a:rPr>
              <a:t>Country roads</a:t>
            </a:r>
          </a:p>
          <a:p>
            <a:r>
              <a:rPr lang="en-US" b="1" dirty="0">
                <a:latin typeface="Palatino" charset="0"/>
                <a:ea typeface="ＭＳ Ｐゴシック" charset="-128"/>
                <a:cs typeface="ＭＳ Ｐゴシック" charset="-128"/>
              </a:rPr>
              <a:t>Airplane travel time</a:t>
            </a:r>
          </a:p>
          <a:p>
            <a:r>
              <a:rPr lang="en-US" b="1" dirty="0">
                <a:latin typeface="Palatino" charset="0"/>
                <a:ea typeface="ＭＳ Ｐゴシック" charset="-128"/>
                <a:cs typeface="ＭＳ Ｐゴシック" charset="-128"/>
              </a:rPr>
              <a:t>Circuit components</a:t>
            </a:r>
          </a:p>
          <a:p>
            <a:r>
              <a:rPr lang="en-US" b="1" dirty="0">
                <a:latin typeface="Palatino" charset="0"/>
                <a:ea typeface="ＭＳ Ｐゴシック" charset="-128"/>
                <a:cs typeface="ＭＳ Ｐゴシック" charset="-128"/>
              </a:rPr>
              <a:t>Project </a:t>
            </a:r>
            <a:r>
              <a:rPr lang="en-US" b="1" dirty="0" smtClean="0">
                <a:latin typeface="Palatino" charset="0"/>
                <a:ea typeface="ＭＳ Ｐゴシック" charset="-128"/>
                <a:cs typeface="ＭＳ Ｐゴシック" charset="-128"/>
              </a:rPr>
              <a:t>tasks</a:t>
            </a:r>
          </a:p>
          <a:p>
            <a:r>
              <a:rPr lang="en-US" b="1" dirty="0" smtClean="0">
                <a:latin typeface="Palatino" charset="0"/>
                <a:ea typeface="ＭＳ Ｐゴシック" charset="-128"/>
                <a:cs typeface="ＭＳ Ｐゴシック" charset="-128"/>
              </a:rPr>
              <a:t>Links to Friends on Facebook</a:t>
            </a:r>
            <a:endParaRPr lang="en-US" b="1" dirty="0">
              <a:latin typeface="Palatino" charset="0"/>
              <a:ea typeface="ＭＳ Ｐゴシック" charset="-128"/>
              <a:cs typeface="ＭＳ Ｐゴシック" charset="-128"/>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defRPr/>
            </a:pPr>
            <a:r>
              <a:rPr lang="en-US">
                <a:ea typeface="ＭＳ Ｐゴシック" charset="-128"/>
                <a:cs typeface="ＭＳ Ｐゴシック" charset="-128"/>
              </a:rPr>
              <a:t>Arcs Can Have “Lengths”</a:t>
            </a:r>
          </a:p>
        </p:txBody>
      </p:sp>
      <p:sp>
        <p:nvSpPr>
          <p:cNvPr id="28677"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28674" name="Object 2"/>
          <p:cNvGraphicFramePr>
            <a:graphicFrameLocks/>
          </p:cNvGraphicFramePr>
          <p:nvPr/>
        </p:nvGraphicFramePr>
        <p:xfrm>
          <a:off x="1717675" y="1274763"/>
          <a:ext cx="5824538" cy="4741862"/>
        </p:xfrm>
        <a:graphic>
          <a:graphicData uri="http://schemas.openxmlformats.org/presentationml/2006/ole">
            <mc:AlternateContent xmlns:mc="http://schemas.openxmlformats.org/markup-compatibility/2006">
              <mc:Choice xmlns:v="urn:schemas-microsoft-com:vml" Requires="v">
                <p:oleObj spid="_x0000_s27714" name="Document" r:id="rId4" imgW="4864100" imgH="3962400" progId="Word.Document.6">
                  <p:embed/>
                </p:oleObj>
              </mc:Choice>
              <mc:Fallback>
                <p:oleObj name="Document" r:id="rId4" imgW="4864100" imgH="3962400" progId="Word.Document.6">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1274763"/>
                        <a:ext cx="5824538" cy="474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8675" name="Object 3"/>
          <p:cNvGraphicFramePr>
            <a:graphicFrameLocks/>
          </p:cNvGraphicFramePr>
          <p:nvPr/>
        </p:nvGraphicFramePr>
        <p:xfrm>
          <a:off x="5778500" y="1619250"/>
          <a:ext cx="2438400" cy="2374900"/>
        </p:xfrm>
        <a:graphic>
          <a:graphicData uri="http://schemas.openxmlformats.org/presentationml/2006/ole">
            <mc:AlternateContent xmlns:mc="http://schemas.openxmlformats.org/markup-compatibility/2006">
              <mc:Choice xmlns:v="urn:schemas-microsoft-com:vml" Requires="v">
                <p:oleObj spid="_x0000_s27715" name="Microsoft ClipArt Gallery" r:id="rId6" imgW="4902200" imgH="4775200" progId="MS_ClipArt_Gallery">
                  <p:embed/>
                </p:oleObj>
              </mc:Choice>
              <mc:Fallback>
                <p:oleObj name="Microsoft ClipArt Gallery" r:id="rId6" imgW="4902200" imgH="4775200" progId="MS_ClipArt_Gallery">
                  <p:embed/>
                  <p:pic>
                    <p:nvPicPr>
                      <p:cNvPr id="0" name="Picture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8500" y="1619250"/>
                        <a:ext cx="2438400"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ea typeface="ＭＳ Ｐゴシック" charset="-128"/>
                <a:cs typeface="ＭＳ Ｐゴシック" charset="-128"/>
              </a:rPr>
              <a:t>Nodes Can Have “Weights”</a:t>
            </a:r>
          </a:p>
        </p:txBody>
      </p:sp>
      <p:sp>
        <p:nvSpPr>
          <p:cNvPr id="30724"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30722" name="Object 2"/>
          <p:cNvGraphicFramePr>
            <a:graphicFrameLocks/>
          </p:cNvGraphicFramePr>
          <p:nvPr/>
        </p:nvGraphicFramePr>
        <p:xfrm>
          <a:off x="1517650" y="1122363"/>
          <a:ext cx="6235700" cy="5199062"/>
        </p:xfrm>
        <a:graphic>
          <a:graphicData uri="http://schemas.openxmlformats.org/presentationml/2006/ole">
            <mc:AlternateContent xmlns:mc="http://schemas.openxmlformats.org/markup-compatibility/2006">
              <mc:Choice xmlns:v="urn:schemas-microsoft-com:vml" Requires="v">
                <p:oleObj spid="_x0000_s29732" name="Document" r:id="rId4" imgW="5207000" imgH="4343400" progId="Word.Document.8">
                  <p:embed/>
                </p:oleObj>
              </mc:Choice>
              <mc:Fallback>
                <p:oleObj name="Document" r:id="rId4" imgW="5207000" imgH="4343400" progId="Word.Document.8">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7650" y="1122363"/>
                        <a:ext cx="6235700" cy="519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defRPr/>
            </a:pPr>
            <a:r>
              <a:rPr lang="en-US">
                <a:ea typeface="ＭＳ Ｐゴシック" charset="-128"/>
                <a:cs typeface="ＭＳ Ｐゴシック" charset="-128"/>
              </a:rPr>
              <a:t>Examples of Node Weights?</a:t>
            </a:r>
          </a:p>
        </p:txBody>
      </p:sp>
      <p:sp>
        <p:nvSpPr>
          <p:cNvPr id="32772" name="Rectangle 3"/>
          <p:cNvSpPr>
            <a:spLocks noGrp="1" noChangeArrowheads="1"/>
          </p:cNvSpPr>
          <p:nvPr>
            <p:ph type="body" sz="half" idx="1"/>
          </p:nvPr>
        </p:nvSpPr>
        <p:spPr>
          <a:noFill/>
        </p:spPr>
        <p:txBody>
          <a:bodyPr/>
          <a:lstStyle/>
          <a:p>
            <a:r>
              <a:rPr lang="en-US" sz="2800">
                <a:ea typeface="ＭＳ Ｐゴシック" charset="-128"/>
                <a:cs typeface="ＭＳ Ｐゴシック" charset="-128"/>
              </a:rPr>
              <a:t>Town population</a:t>
            </a:r>
          </a:p>
          <a:p>
            <a:r>
              <a:rPr lang="en-US" sz="2800">
                <a:ea typeface="ＭＳ Ｐゴシック" charset="-128"/>
                <a:cs typeface="ＭＳ Ｐゴシック" charset="-128"/>
              </a:rPr>
              <a:t>% of certain population by zone</a:t>
            </a:r>
          </a:p>
          <a:p>
            <a:r>
              <a:rPr lang="en-US" sz="2800">
                <a:ea typeface="ＭＳ Ｐゴシック" charset="-128"/>
                <a:cs typeface="ＭＳ Ｐゴシック" charset="-128"/>
              </a:rPr>
              <a:t>% of electricity use by zone</a:t>
            </a:r>
          </a:p>
        </p:txBody>
      </p:sp>
      <p:graphicFrame>
        <p:nvGraphicFramePr>
          <p:cNvPr id="32770" name="Object 2"/>
          <p:cNvGraphicFramePr>
            <a:graphicFrameLocks noGrp="1"/>
          </p:cNvGraphicFramePr>
          <p:nvPr>
            <p:ph type="clipArt" sz="half" idx="2"/>
          </p:nvPr>
        </p:nvGraphicFramePr>
        <p:xfrm>
          <a:off x="4648200" y="2921000"/>
          <a:ext cx="3797300" cy="2224088"/>
        </p:xfrm>
        <a:graphic>
          <a:graphicData uri="http://schemas.openxmlformats.org/presentationml/2006/ole">
            <mc:AlternateContent xmlns:mc="http://schemas.openxmlformats.org/markup-compatibility/2006">
              <mc:Choice xmlns:v="urn:schemas-microsoft-com:vml" Requires="v">
                <p:oleObj spid="_x0000_s32804" name="Microsoft ClipArt Gallery" r:id="rId4" imgW="6121400" imgH="3594100" progId="MS_ClipArt_Gallery">
                  <p:embed/>
                </p:oleObj>
              </mc:Choice>
              <mc:Fallback>
                <p:oleObj name="Microsoft ClipArt Gallery" r:id="rId4" imgW="6121400" imgH="3594100" progId="MS_ClipArt_Gallery">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921000"/>
                        <a:ext cx="3797300"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FAA26D3D-D897-4be2-8F04-BA451C77F1D7}">
                          <ma14:placeholderFlag xmlns:ma14="http://schemas.microsoft.com/office/mac/drawingml/2011/main" val="1"/>
                        </a:ext>
                      </a:extLst>
                    </p:spPr>
                  </p:pic>
                </p:oleObj>
              </mc:Fallback>
            </mc:AlternateContent>
          </a:graphicData>
        </a:graphic>
      </p:graphicFrame>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5485" y="1580327"/>
            <a:ext cx="2002729" cy="801746"/>
          </a:xfrm>
          <a:prstGeom prst="rect">
            <a:avLst/>
          </a:prstGeom>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a:defRPr/>
            </a:pPr>
            <a:r>
              <a:rPr lang="en-US">
                <a:ea typeface="ＭＳ Ｐゴシック" charset="-128"/>
                <a:cs typeface="ＭＳ Ｐゴシック" charset="-128"/>
              </a:rPr>
              <a:t>We Can Travel Along PATHS</a:t>
            </a:r>
          </a:p>
        </p:txBody>
      </p:sp>
      <p:sp>
        <p:nvSpPr>
          <p:cNvPr id="34821"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34818" name="Object 2"/>
          <p:cNvGraphicFramePr>
            <a:graphicFrameLocks/>
          </p:cNvGraphicFramePr>
          <p:nvPr/>
        </p:nvGraphicFramePr>
        <p:xfrm>
          <a:off x="1716088" y="1503363"/>
          <a:ext cx="6143625" cy="4741862"/>
        </p:xfrm>
        <a:graphic>
          <a:graphicData uri="http://schemas.openxmlformats.org/presentationml/2006/ole">
            <mc:AlternateContent xmlns:mc="http://schemas.openxmlformats.org/markup-compatibility/2006">
              <mc:Choice xmlns:v="urn:schemas-microsoft-com:vml" Requires="v">
                <p:oleObj spid="_x0000_s34882" name="Document" r:id="rId4" imgW="5130800" imgH="3962400" progId="Word.Document.6">
                  <p:embed/>
                </p:oleObj>
              </mc:Choice>
              <mc:Fallback>
                <p:oleObj name="Document" r:id="rId4" imgW="5130800" imgH="3962400" progId="Word.Document.6">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6088" y="1503363"/>
                        <a:ext cx="6143625" cy="474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4819" name="Object 3"/>
          <p:cNvGraphicFramePr>
            <a:graphicFrameLocks/>
          </p:cNvGraphicFramePr>
          <p:nvPr/>
        </p:nvGraphicFramePr>
        <p:xfrm>
          <a:off x="5238750" y="4013200"/>
          <a:ext cx="2286000" cy="2222500"/>
        </p:xfrm>
        <a:graphic>
          <a:graphicData uri="http://schemas.openxmlformats.org/presentationml/2006/ole">
            <mc:AlternateContent xmlns:mc="http://schemas.openxmlformats.org/markup-compatibility/2006">
              <mc:Choice xmlns:v="urn:schemas-microsoft-com:vml" Requires="v">
                <p:oleObj spid="_x0000_s34883" name="Microsoft ClipArt Gallery" r:id="rId6" imgW="4597400" imgH="4470400" progId="MS_ClipArt_Gallery">
                  <p:embed/>
                </p:oleObj>
              </mc:Choice>
              <mc:Fallback>
                <p:oleObj name="Microsoft ClipArt Gallery" r:id="rId6" imgW="4597400" imgH="4470400" progId="MS_ClipArt_Gallery">
                  <p:embed/>
                  <p:pic>
                    <p:nvPicPr>
                      <p:cNvPr id="0" name="Picture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8750" y="4013200"/>
                        <a:ext cx="2286000" cy="22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a:defRPr/>
            </a:pPr>
            <a:r>
              <a:rPr lang="en-US">
                <a:ea typeface="ＭＳ Ｐゴシック" charset="-128"/>
                <a:cs typeface="ＭＳ Ｐゴシック" charset="-128"/>
              </a:rPr>
              <a:t>A Special Path is a CYCLE</a:t>
            </a:r>
          </a:p>
        </p:txBody>
      </p:sp>
      <p:sp>
        <p:nvSpPr>
          <p:cNvPr id="36869"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36866" name="Object 2"/>
          <p:cNvGraphicFramePr>
            <a:graphicFrameLocks/>
          </p:cNvGraphicFramePr>
          <p:nvPr/>
        </p:nvGraphicFramePr>
        <p:xfrm>
          <a:off x="1503363" y="1427163"/>
          <a:ext cx="6265862" cy="4741862"/>
        </p:xfrm>
        <a:graphic>
          <a:graphicData uri="http://schemas.openxmlformats.org/presentationml/2006/ole">
            <mc:AlternateContent xmlns:mc="http://schemas.openxmlformats.org/markup-compatibility/2006">
              <mc:Choice xmlns:v="urn:schemas-microsoft-com:vml" Requires="v">
                <p:oleObj spid="_x0000_s36930" name="Document" r:id="rId4" imgW="5232400" imgH="3962400" progId="Word.Document.6">
                  <p:embed/>
                </p:oleObj>
              </mc:Choice>
              <mc:Fallback>
                <p:oleObj name="Document" r:id="rId4" imgW="5232400" imgH="3962400" progId="Word.Document.6">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3363" y="1427163"/>
                        <a:ext cx="6265862" cy="474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6867" name="Object 3"/>
          <p:cNvGraphicFramePr>
            <a:graphicFrameLocks/>
          </p:cNvGraphicFramePr>
          <p:nvPr/>
        </p:nvGraphicFramePr>
        <p:xfrm>
          <a:off x="7007225" y="2259013"/>
          <a:ext cx="1503363" cy="3305175"/>
        </p:xfrm>
        <a:graphic>
          <a:graphicData uri="http://schemas.openxmlformats.org/presentationml/2006/ole">
            <mc:AlternateContent xmlns:mc="http://schemas.openxmlformats.org/markup-compatibility/2006">
              <mc:Choice xmlns:v="urn:schemas-microsoft-com:vml" Requires="v">
                <p:oleObj spid="_x0000_s36931" name="Microsoft ClipArt Gallery" r:id="rId6" imgW="2755900" imgH="6032500" progId="MS_ClipArt_Gallery">
                  <p:embed/>
                </p:oleObj>
              </mc:Choice>
              <mc:Fallback>
                <p:oleObj name="Microsoft ClipArt Gallery" r:id="rId6" imgW="2755900" imgH="6032500" progId="MS_ClipArt_Gallery">
                  <p:embed/>
                  <p:pic>
                    <p:nvPicPr>
                      <p:cNvPr id="0" name="Picture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7225" y="2259013"/>
                        <a:ext cx="1503363"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685800" y="2286000"/>
            <a:ext cx="7772400" cy="1143000"/>
          </a:xfrm>
        </p:spPr>
        <p:txBody>
          <a:bodyPr>
            <a:normAutofit fontScale="90000"/>
          </a:bodyPr>
          <a:lstStyle/>
          <a:p>
            <a:pPr>
              <a:defRPr/>
            </a:pPr>
            <a:r>
              <a:rPr lang="en-US" dirty="0">
                <a:ea typeface="ＭＳ Ｐゴシック" charset="-128"/>
                <a:cs typeface="ＭＳ Ｐゴシック" charset="-128"/>
              </a:rPr>
              <a:t>Some </a:t>
            </a:r>
            <a:r>
              <a:rPr lang="en-US" dirty="0" smtClean="0">
                <a:ea typeface="ＭＳ Ｐゴシック" charset="-128"/>
                <a:cs typeface="ＭＳ Ｐゴシック" charset="-128"/>
              </a:rPr>
              <a:t>More Examples </a:t>
            </a:r>
            <a:r>
              <a:rPr lang="en-US" dirty="0">
                <a:ea typeface="ＭＳ Ｐゴシック" charset="-128"/>
                <a:cs typeface="ＭＳ Ｐゴシック" charset="-128"/>
              </a:rPr>
              <a:t>of Networks</a:t>
            </a:r>
          </a:p>
        </p:txBody>
      </p:sp>
      <p:sp>
        <p:nvSpPr>
          <p:cNvPr id="38915" name="Rectangle 3"/>
          <p:cNvSpPr>
            <a:spLocks noGrp="1" noChangeArrowheads="1"/>
          </p:cNvSpPr>
          <p:nvPr>
            <p:ph type="subTitle" idx="1"/>
          </p:nvPr>
        </p:nvSpPr>
        <p:spPr/>
        <p:txBody>
          <a:bodyPr/>
          <a:lstStyle/>
          <a:p>
            <a:pPr marL="342900" indent="-342900"/>
            <a:endParaRPr lang="en-US">
              <a:ea typeface="ＭＳ Ｐゴシック" charset="-128"/>
              <a:cs typeface="ＭＳ Ｐゴシック" charset="-128"/>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pPr algn="l">
              <a:defRPr/>
            </a:pPr>
            <a:r>
              <a:rPr lang="en-US">
                <a:ea typeface="ＭＳ Ｐゴシック" charset="-128"/>
                <a:cs typeface="ＭＳ Ｐゴシック" charset="-128"/>
              </a:rPr>
              <a:t>Boston</a:t>
            </a:r>
            <a:br>
              <a:rPr lang="en-US">
                <a:ea typeface="ＭＳ Ｐゴシック" charset="-128"/>
                <a:cs typeface="ＭＳ Ｐゴシック" charset="-128"/>
              </a:rPr>
            </a:br>
            <a:r>
              <a:rPr lang="en-US">
                <a:ea typeface="ＭＳ Ｐゴシック" charset="-128"/>
                <a:cs typeface="ＭＳ Ｐゴシック" charset="-128"/>
              </a:rPr>
              <a:t>Subway</a:t>
            </a:r>
          </a:p>
        </p:txBody>
      </p:sp>
      <p:sp>
        <p:nvSpPr>
          <p:cNvPr id="40963"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pic>
        <p:nvPicPr>
          <p:cNvPr id="40964" name="Picture 4"/>
          <p:cNvPicPr>
            <a:picLocks noChangeArrowheads="1"/>
          </p:cNvPicPr>
          <p:nvPr/>
        </p:nvPicPr>
        <p:blipFill>
          <a:blip r:embed="rId3"/>
          <a:srcRect/>
          <a:stretch>
            <a:fillRect/>
          </a:stretch>
        </p:blipFill>
        <p:spPr bwMode="auto">
          <a:xfrm>
            <a:off x="3848100" y="1016000"/>
            <a:ext cx="4826000" cy="5397500"/>
          </a:xfrm>
          <a:prstGeom prst="rect">
            <a:avLst/>
          </a:prstGeom>
          <a:noFill/>
          <a:ln w="12700">
            <a:noFill/>
            <a:miter lim="800000"/>
            <a:headEnd/>
            <a:tailEnd/>
          </a:ln>
        </p:spPr>
      </p:pic>
      <p:pic>
        <p:nvPicPr>
          <p:cNvPr id="40965" name="Picture 5" descr="Boston MBTA subway train"/>
          <p:cNvPicPr>
            <a:picLocks noChangeAspect="1" noChangeArrowheads="1"/>
          </p:cNvPicPr>
          <p:nvPr/>
        </p:nvPicPr>
        <p:blipFill>
          <a:blip r:embed="rId4"/>
          <a:srcRect/>
          <a:stretch>
            <a:fillRect/>
          </a:stretch>
        </p:blipFill>
        <p:spPr bwMode="auto">
          <a:xfrm>
            <a:off x="762000" y="2133600"/>
            <a:ext cx="2868613" cy="21510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a:defRPr/>
            </a:pPr>
            <a:endParaRPr lang="en-US">
              <a:ea typeface="ＭＳ Ｐゴシック" charset="-128"/>
              <a:cs typeface="ＭＳ Ｐゴシック" charset="-128"/>
            </a:endParaRPr>
          </a:p>
        </p:txBody>
      </p:sp>
      <p:sp>
        <p:nvSpPr>
          <p:cNvPr id="43011" name="Rectangle 3"/>
          <p:cNvSpPr>
            <a:spLocks noGrp="1" noChangeArrowheads="1"/>
          </p:cNvSpPr>
          <p:nvPr>
            <p:ph type="body" idx="1"/>
          </p:nvPr>
        </p:nvSpPr>
        <p:spPr>
          <a:noFill/>
        </p:spPr>
        <p:txBody>
          <a:bodyPr/>
          <a:lstStyle/>
          <a:p>
            <a:r>
              <a:rPr lang="en-US">
                <a:ea typeface="ＭＳ Ｐゴシック" charset="-128"/>
                <a:cs typeface="ＭＳ Ｐゴシック" charset="-128"/>
              </a:rPr>
              <a:t>Seattle</a:t>
            </a:r>
          </a:p>
          <a:p>
            <a:pPr>
              <a:buFont typeface="Monotype Sorts" charset="2"/>
              <a:buChar char=""/>
            </a:pPr>
            <a:r>
              <a:rPr lang="en-US">
                <a:ea typeface="ＭＳ Ｐゴシック" charset="-128"/>
                <a:cs typeface="ＭＳ Ｐゴシック" charset="-128"/>
              </a:rPr>
              <a:t>Network of</a:t>
            </a:r>
          </a:p>
          <a:p>
            <a:pPr>
              <a:buFont typeface="Monotype Sorts" charset="2"/>
              <a:buChar char=""/>
            </a:pPr>
            <a:r>
              <a:rPr lang="en-US">
                <a:ea typeface="ＭＳ Ｐゴシック" charset="-128"/>
                <a:cs typeface="ＭＳ Ｐゴシック" charset="-128"/>
              </a:rPr>
              <a:t>Major Highways</a:t>
            </a:r>
          </a:p>
        </p:txBody>
      </p:sp>
      <p:pic>
        <p:nvPicPr>
          <p:cNvPr id="43012" name="Picture 4"/>
          <p:cNvPicPr>
            <a:picLocks noChangeArrowheads="1"/>
          </p:cNvPicPr>
          <p:nvPr/>
        </p:nvPicPr>
        <p:blipFill>
          <a:blip r:embed="rId3"/>
          <a:srcRect/>
          <a:stretch>
            <a:fillRect/>
          </a:stretch>
        </p:blipFill>
        <p:spPr bwMode="auto">
          <a:xfrm>
            <a:off x="4000500" y="31750"/>
            <a:ext cx="5067300" cy="6743700"/>
          </a:xfrm>
          <a:prstGeom prst="rect">
            <a:avLst/>
          </a:prstGeom>
          <a:noFill/>
          <a:ln w="12700">
            <a:noFill/>
            <a:miter lim="800000"/>
            <a:headEnd/>
            <a:tailEnd/>
          </a:ln>
        </p:spPr>
      </p:pic>
      <p:pic>
        <p:nvPicPr>
          <p:cNvPr id="43013" name="Picture 5"/>
          <p:cNvPicPr>
            <a:picLocks noChangeArrowheads="1"/>
          </p:cNvPicPr>
          <p:nvPr/>
        </p:nvPicPr>
        <p:blipFill>
          <a:blip r:embed="rId4"/>
          <a:srcRect/>
          <a:stretch>
            <a:fillRect/>
          </a:stretch>
        </p:blipFill>
        <p:spPr bwMode="auto">
          <a:xfrm>
            <a:off x="1349375" y="288925"/>
            <a:ext cx="2001838" cy="1323975"/>
          </a:xfrm>
          <a:prstGeom prst="rect">
            <a:avLst/>
          </a:prstGeom>
          <a:noFill/>
          <a:ln w="12700">
            <a:noFill/>
            <a:miter lim="800000"/>
            <a:headEnd/>
            <a:tailEnd/>
          </a:ln>
        </p:spPr>
      </p:pic>
      <p:pic>
        <p:nvPicPr>
          <p:cNvPr id="43014" name="Picture 7"/>
          <p:cNvPicPr>
            <a:picLocks noChangeAspect="1" noChangeArrowheads="1"/>
          </p:cNvPicPr>
          <p:nvPr/>
        </p:nvPicPr>
        <p:blipFill>
          <a:blip r:embed="rId5"/>
          <a:srcRect/>
          <a:stretch>
            <a:fillRect/>
          </a:stretch>
        </p:blipFill>
        <p:spPr bwMode="auto">
          <a:xfrm>
            <a:off x="609600" y="3810000"/>
            <a:ext cx="3124200" cy="2343150"/>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a:defRPr/>
            </a:pPr>
            <a:r>
              <a:rPr lang="en-US">
                <a:ea typeface="ＭＳ Ｐゴシック" charset="-128"/>
                <a:cs typeface="ＭＳ Ｐゴシック" charset="-128"/>
              </a:rPr>
              <a:t>Outline</a:t>
            </a:r>
          </a:p>
        </p:txBody>
      </p:sp>
      <p:sp>
        <p:nvSpPr>
          <p:cNvPr id="18435" name="Rectangle 3"/>
          <p:cNvSpPr>
            <a:spLocks noGrp="1" noChangeArrowheads="1"/>
          </p:cNvSpPr>
          <p:nvPr>
            <p:ph type="body" idx="1"/>
          </p:nvPr>
        </p:nvSpPr>
        <p:spPr/>
        <p:txBody>
          <a:bodyPr/>
          <a:lstStyle/>
          <a:p>
            <a:r>
              <a:rPr lang="en-US">
                <a:ea typeface="ＭＳ Ｐゴシック" charset="-128"/>
                <a:cs typeface="ＭＳ Ｐゴシック" charset="-128"/>
              </a:rPr>
              <a:t>Background and Definitions</a:t>
            </a:r>
          </a:p>
          <a:p>
            <a:r>
              <a:rPr lang="en-US">
                <a:ea typeface="ＭＳ Ｐゴシック" charset="-128"/>
                <a:cs typeface="ＭＳ Ｐゴシック" charset="-128"/>
              </a:rPr>
              <a:t>Shortest path</a:t>
            </a:r>
          </a:p>
          <a:p>
            <a:r>
              <a:rPr lang="en-US">
                <a:ea typeface="ＭＳ Ｐゴシック" charset="-128"/>
                <a:cs typeface="ＭＳ Ｐゴシック" charset="-128"/>
              </a:rPr>
              <a:t>Minimum spanning tree</a:t>
            </a:r>
          </a:p>
          <a:p>
            <a:r>
              <a:rPr lang="en-US">
                <a:ea typeface="ＭＳ Ｐゴシック" charset="-128"/>
                <a:cs typeface="ＭＳ Ｐゴシック" charset="-128"/>
              </a:rPr>
              <a:t>Introduction to Travelling Salesman Problem and Chinese Postman Problem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295400" y="904082"/>
            <a:ext cx="8229600" cy="1143000"/>
          </a:xfrm>
        </p:spPr>
        <p:txBody>
          <a:bodyPr>
            <a:normAutofit fontScale="90000"/>
          </a:bodyPr>
          <a:lstStyle/>
          <a:p>
            <a:pPr algn="l">
              <a:defRPr/>
            </a:pPr>
            <a:r>
              <a:rPr lang="en-US" dirty="0">
                <a:ea typeface="ＭＳ Ｐゴシック" charset="-128"/>
                <a:cs typeface="ＭＳ Ｐゴシック" charset="-128"/>
              </a:rPr>
              <a:t>Seattle Ferry</a:t>
            </a:r>
            <a:br>
              <a:rPr lang="en-US" dirty="0">
                <a:ea typeface="ＭＳ Ｐゴシック" charset="-128"/>
                <a:cs typeface="ＭＳ Ｐゴシック" charset="-128"/>
              </a:rPr>
            </a:br>
            <a:r>
              <a:rPr lang="en-US" dirty="0">
                <a:ea typeface="ＭＳ Ｐゴシック" charset="-128"/>
                <a:cs typeface="ＭＳ Ｐゴシック" charset="-128"/>
              </a:rPr>
              <a:t>Boat Network</a:t>
            </a:r>
          </a:p>
        </p:txBody>
      </p:sp>
      <p:sp>
        <p:nvSpPr>
          <p:cNvPr id="45059"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pic>
        <p:nvPicPr>
          <p:cNvPr id="45060" name="Picture 4"/>
          <p:cNvPicPr>
            <a:picLocks noChangeArrowheads="1"/>
          </p:cNvPicPr>
          <p:nvPr/>
        </p:nvPicPr>
        <p:blipFill>
          <a:blip r:embed="rId3"/>
          <a:srcRect/>
          <a:stretch>
            <a:fillRect/>
          </a:stretch>
        </p:blipFill>
        <p:spPr bwMode="auto">
          <a:xfrm>
            <a:off x="5410200" y="360363"/>
            <a:ext cx="3302000" cy="6075362"/>
          </a:xfrm>
          <a:prstGeom prst="rect">
            <a:avLst/>
          </a:prstGeom>
          <a:noFill/>
          <a:ln w="12700">
            <a:noFill/>
            <a:miter lim="800000"/>
            <a:headEnd/>
            <a:tailEnd/>
          </a:ln>
        </p:spPr>
      </p:pic>
      <p:pic>
        <p:nvPicPr>
          <p:cNvPr id="45061" name="Picture 5"/>
          <p:cNvPicPr>
            <a:picLocks noChangeAspect="1" noChangeArrowheads="1"/>
          </p:cNvPicPr>
          <p:nvPr/>
        </p:nvPicPr>
        <p:blipFill>
          <a:blip r:embed="rId4"/>
          <a:srcRect/>
          <a:stretch>
            <a:fillRect/>
          </a:stretch>
        </p:blipFill>
        <p:spPr bwMode="auto">
          <a:xfrm>
            <a:off x="838200" y="2667000"/>
            <a:ext cx="4343400" cy="2544763"/>
          </a:xfrm>
          <a:prstGeom prst="rect">
            <a:avLst/>
          </a:prstGeom>
          <a:noFill/>
          <a:ln w="12700">
            <a:noFill/>
            <a:miter lim="800000"/>
            <a:headEnd/>
            <a:tailEnd/>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defRPr/>
            </a:pPr>
            <a:r>
              <a:rPr lang="en-US" dirty="0">
                <a:ea typeface="ＭＳ Ｐゴシック" charset="-128"/>
                <a:cs typeface="ＭＳ Ｐゴシック" charset="-128"/>
              </a:rPr>
              <a:t>Telecommunications Networks</a:t>
            </a:r>
          </a:p>
        </p:txBody>
      </p:sp>
      <p:sp>
        <p:nvSpPr>
          <p:cNvPr id="47107"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1417638"/>
            <a:ext cx="7844147" cy="5543072"/>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a:defRPr/>
            </a:pPr>
            <a:r>
              <a:rPr lang="en-US">
                <a:ea typeface="ＭＳ Ｐゴシック" charset="-128"/>
                <a:cs typeface="ＭＳ Ｐゴシック" charset="-128"/>
              </a:rPr>
              <a:t>Network Terminology</a:t>
            </a:r>
          </a:p>
        </p:txBody>
      </p:sp>
      <p:sp>
        <p:nvSpPr>
          <p:cNvPr id="49155" name="Rectangle 3"/>
          <p:cNvSpPr>
            <a:spLocks noGrp="1" noChangeArrowheads="1"/>
          </p:cNvSpPr>
          <p:nvPr>
            <p:ph type="body" sz="half" idx="1"/>
          </p:nvPr>
        </p:nvSpPr>
        <p:spPr/>
        <p:txBody>
          <a:bodyPr/>
          <a:lstStyle/>
          <a:p>
            <a:r>
              <a:rPr lang="en-US">
                <a:ea typeface="ＭＳ Ｐゴシック" charset="-128"/>
                <a:cs typeface="ＭＳ Ｐゴシック" charset="-128"/>
              </a:rPr>
              <a:t>N = sets of nodes</a:t>
            </a:r>
          </a:p>
          <a:p>
            <a:r>
              <a:rPr lang="en-US">
                <a:ea typeface="ＭＳ Ｐゴシック" charset="-128"/>
                <a:cs typeface="ＭＳ Ｐゴシック" charset="-128"/>
              </a:rPr>
              <a:t>A = set of arcs</a:t>
            </a:r>
          </a:p>
          <a:p>
            <a:r>
              <a:rPr lang="en-US">
                <a:ea typeface="ＭＳ Ｐゴシック" charset="-128"/>
                <a:cs typeface="ＭＳ Ｐゴシック" charset="-128"/>
              </a:rPr>
              <a:t>G(N,A)</a:t>
            </a:r>
          </a:p>
          <a:p>
            <a:r>
              <a:rPr lang="en-US">
                <a:ea typeface="ＭＳ Ｐゴシック" charset="-128"/>
                <a:cs typeface="ＭＳ Ｐゴシック" charset="-128"/>
              </a:rPr>
              <a:t>Incident arc</a:t>
            </a:r>
          </a:p>
          <a:p>
            <a:r>
              <a:rPr lang="en-US">
                <a:ea typeface="ＭＳ Ｐゴシック" charset="-128"/>
                <a:cs typeface="ＭＳ Ｐゴシック" charset="-128"/>
              </a:rPr>
              <a:t>Adjacent nodes</a:t>
            </a:r>
          </a:p>
          <a:p>
            <a:r>
              <a:rPr lang="en-US">
                <a:ea typeface="ＭＳ Ｐゴシック" charset="-128"/>
                <a:cs typeface="ＭＳ Ｐゴシック" charset="-128"/>
              </a:rPr>
              <a:t>Adjacent arcs</a:t>
            </a:r>
          </a:p>
          <a:p>
            <a:r>
              <a:rPr lang="en-US">
                <a:ea typeface="ＭＳ Ｐゴシック" charset="-128"/>
                <a:cs typeface="ＭＳ Ｐゴシック" charset="-128"/>
              </a:rPr>
              <a:t>Path</a:t>
            </a:r>
          </a:p>
          <a:p>
            <a:r>
              <a:rPr lang="en-US">
                <a:ea typeface="ＭＳ Ｐゴシック" charset="-128"/>
                <a:cs typeface="ＭＳ Ｐゴシック" charset="-128"/>
              </a:rPr>
              <a:t>Degree-ness of a node</a:t>
            </a:r>
          </a:p>
          <a:p>
            <a:endParaRPr lang="en-US">
              <a:ea typeface="ＭＳ Ｐゴシック" charset="-128"/>
              <a:cs typeface="ＭＳ Ｐゴシック" charset="-128"/>
            </a:endParaRPr>
          </a:p>
        </p:txBody>
      </p:sp>
      <p:sp>
        <p:nvSpPr>
          <p:cNvPr id="49156" name="Rectangle 4"/>
          <p:cNvSpPr>
            <a:spLocks noGrp="1" noChangeArrowheads="1"/>
          </p:cNvSpPr>
          <p:nvPr>
            <p:ph type="body" sz="half" idx="2"/>
          </p:nvPr>
        </p:nvSpPr>
        <p:spPr/>
        <p:txBody>
          <a:bodyPr>
            <a:normAutofit/>
          </a:bodyPr>
          <a:lstStyle/>
          <a:p>
            <a:r>
              <a:rPr lang="en-US" dirty="0">
                <a:ea typeface="ＭＳ Ｐゴシック" charset="-128"/>
                <a:cs typeface="ＭＳ Ｐゴシック" charset="-128"/>
              </a:rPr>
              <a:t>In-degree</a:t>
            </a:r>
          </a:p>
          <a:p>
            <a:r>
              <a:rPr lang="en-US" dirty="0">
                <a:ea typeface="ＭＳ Ｐゴシック" charset="-128"/>
                <a:cs typeface="ＭＳ Ｐゴシック" charset="-128"/>
              </a:rPr>
              <a:t>Out-degree</a:t>
            </a:r>
          </a:p>
          <a:p>
            <a:r>
              <a:rPr lang="en-US" dirty="0">
                <a:ea typeface="ＭＳ Ｐゴシック" charset="-128"/>
                <a:cs typeface="ＭＳ Ｐゴシック" charset="-128"/>
              </a:rPr>
              <a:t>Cycle or circuit</a:t>
            </a:r>
          </a:p>
          <a:p>
            <a:r>
              <a:rPr lang="en-US" dirty="0">
                <a:ea typeface="ＭＳ Ｐゴシック" charset="-128"/>
                <a:cs typeface="ＭＳ Ｐゴシック" charset="-128"/>
              </a:rPr>
              <a:t>Connected </a:t>
            </a:r>
            <a:r>
              <a:rPr lang="en-US" dirty="0" smtClean="0">
                <a:ea typeface="ＭＳ Ｐゴシック" charset="-128"/>
                <a:cs typeface="ＭＳ Ｐゴシック" charset="-128"/>
              </a:rPr>
              <a:t>nodes</a:t>
            </a:r>
          </a:p>
          <a:p>
            <a:r>
              <a:rPr lang="en-US" dirty="0" err="1" smtClean="0">
                <a:ea typeface="ＭＳ Ｐゴシック" charset="-128"/>
                <a:cs typeface="ＭＳ Ｐゴシック" charset="-128"/>
              </a:rPr>
              <a:t>Subgraph</a:t>
            </a:r>
            <a:endParaRPr lang="en-US" dirty="0">
              <a:ea typeface="ＭＳ Ｐゴシック" charset="-128"/>
              <a:cs typeface="ＭＳ Ｐゴシック" charset="-128"/>
            </a:endParaRPr>
          </a:p>
          <a:p>
            <a:r>
              <a:rPr lang="en-US" dirty="0">
                <a:ea typeface="ＭＳ Ｐゴシック" charset="-128"/>
                <a:cs typeface="ＭＳ Ｐゴシック" charset="-128"/>
              </a:rPr>
              <a:t>Connected undirected graph</a:t>
            </a:r>
          </a:p>
          <a:p>
            <a:r>
              <a:rPr lang="en-US" dirty="0">
                <a:ea typeface="ＭＳ Ｐゴシック" charset="-128"/>
                <a:cs typeface="ＭＳ Ｐゴシック" charset="-128"/>
              </a:rPr>
              <a:t>Strongly connected directed </a:t>
            </a:r>
            <a:r>
              <a:rPr lang="en-US" dirty="0" smtClean="0">
                <a:ea typeface="ＭＳ Ｐゴシック" charset="-128"/>
                <a:cs typeface="ＭＳ Ｐゴシック" charset="-128"/>
              </a:rPr>
              <a:t>graph</a:t>
            </a:r>
            <a:endParaRPr lang="en-US" dirty="0">
              <a:ea typeface="ＭＳ Ｐゴシック" charset="-128"/>
              <a:cs typeface="ＭＳ Ｐゴシック"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275112"/>
            <a:ext cx="3879850" cy="22288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defRPr/>
            </a:pPr>
            <a:r>
              <a:rPr lang="en-US">
                <a:ea typeface="ＭＳ Ｐゴシック" charset="-128"/>
                <a:cs typeface="ＭＳ Ｐゴシック" charset="-128"/>
              </a:rPr>
              <a:t>Network Terminology - con't.</a:t>
            </a:r>
          </a:p>
        </p:txBody>
      </p:sp>
      <p:sp>
        <p:nvSpPr>
          <p:cNvPr id="51204" name="Rectangle 3"/>
          <p:cNvSpPr>
            <a:spLocks noGrp="1" noChangeArrowheads="1"/>
          </p:cNvSpPr>
          <p:nvPr>
            <p:ph type="body" sz="half" idx="1"/>
          </p:nvPr>
        </p:nvSpPr>
        <p:spPr/>
        <p:txBody>
          <a:bodyPr/>
          <a:lstStyle/>
          <a:p>
            <a:r>
              <a:rPr lang="en-US">
                <a:solidFill>
                  <a:srgbClr val="008000"/>
                </a:solidFill>
                <a:ea typeface="ＭＳ Ｐゴシック" charset="-128"/>
                <a:cs typeface="ＭＳ Ｐゴシック" charset="-128"/>
              </a:rPr>
              <a:t>Tree</a:t>
            </a:r>
            <a:r>
              <a:rPr lang="en-US">
                <a:ea typeface="ＭＳ Ｐゴシック" charset="-128"/>
                <a:cs typeface="ＭＳ Ｐゴシック" charset="-128"/>
              </a:rPr>
              <a:t> of an undirected network is a connected subgraph having no cycles</a:t>
            </a:r>
          </a:p>
          <a:p>
            <a:r>
              <a:rPr lang="en-US">
                <a:ea typeface="ＭＳ Ｐゴシック" charset="-128"/>
                <a:cs typeface="ＭＳ Ｐゴシック" charset="-128"/>
              </a:rPr>
              <a:t>A tree having </a:t>
            </a:r>
            <a:r>
              <a:rPr lang="en-US" i="1">
                <a:ea typeface="ＭＳ Ｐゴシック" charset="-128"/>
                <a:cs typeface="ＭＳ Ｐゴシック" charset="-128"/>
              </a:rPr>
              <a:t>t</a:t>
            </a:r>
            <a:r>
              <a:rPr lang="en-US">
                <a:ea typeface="ＭＳ Ｐゴシック" charset="-128"/>
                <a:cs typeface="ＭＳ Ｐゴシック" charset="-128"/>
              </a:rPr>
              <a:t> nodes contains (</a:t>
            </a:r>
            <a:r>
              <a:rPr lang="en-US" i="1">
                <a:ea typeface="ＭＳ Ｐゴシック" charset="-128"/>
                <a:cs typeface="ＭＳ Ｐゴシック" charset="-128"/>
              </a:rPr>
              <a:t>t</a:t>
            </a:r>
            <a:r>
              <a:rPr lang="en-US">
                <a:ea typeface="ＭＳ Ｐゴシック" charset="-128"/>
                <a:cs typeface="ＭＳ Ｐゴシック" charset="-128"/>
              </a:rPr>
              <a:t>-1) edges</a:t>
            </a:r>
          </a:p>
        </p:txBody>
      </p:sp>
      <p:sp>
        <p:nvSpPr>
          <p:cNvPr id="51205" name="Rectangle 4"/>
          <p:cNvSpPr>
            <a:spLocks noGrp="1" noChangeArrowheads="1"/>
          </p:cNvSpPr>
          <p:nvPr>
            <p:ph type="body" sz="half" idx="2"/>
          </p:nvPr>
        </p:nvSpPr>
        <p:spPr/>
        <p:txBody>
          <a:bodyPr/>
          <a:lstStyle/>
          <a:p>
            <a:r>
              <a:rPr lang="en-US" dirty="0">
                <a:ea typeface="ＭＳ Ｐゴシック" charset="-128"/>
                <a:cs typeface="ＭＳ Ｐゴシック" charset="-128"/>
              </a:rPr>
              <a:t>Spanning tree of </a:t>
            </a:r>
            <a:r>
              <a:rPr lang="en-US" i="1" dirty="0">
                <a:ea typeface="ＭＳ Ｐゴシック" charset="-128"/>
                <a:cs typeface="ＭＳ Ｐゴシック" charset="-128"/>
              </a:rPr>
              <a:t>G</a:t>
            </a:r>
            <a:r>
              <a:rPr lang="en-US" dirty="0">
                <a:ea typeface="ＭＳ Ｐゴシック" charset="-128"/>
                <a:cs typeface="ＭＳ Ｐゴシック" charset="-128"/>
              </a:rPr>
              <a:t>(</a:t>
            </a:r>
            <a:r>
              <a:rPr lang="en-US" i="1" dirty="0">
                <a:ea typeface="ＭＳ Ｐゴシック" charset="-128"/>
                <a:cs typeface="ＭＳ Ｐゴシック" charset="-128"/>
              </a:rPr>
              <a:t>N,A</a:t>
            </a:r>
            <a:r>
              <a:rPr lang="en-US" dirty="0">
                <a:ea typeface="ＭＳ Ｐゴシック" charset="-128"/>
                <a:cs typeface="ＭＳ Ｐゴシック" charset="-128"/>
              </a:rPr>
              <a:t>) is a tree containing all </a:t>
            </a:r>
            <a:r>
              <a:rPr lang="en-US" i="1" dirty="0">
                <a:ea typeface="ＭＳ Ｐゴシック" charset="-128"/>
                <a:cs typeface="ＭＳ Ｐゴシック" charset="-128"/>
              </a:rPr>
              <a:t>n</a:t>
            </a:r>
            <a:r>
              <a:rPr lang="en-US" dirty="0">
                <a:ea typeface="ＭＳ Ｐゴシック" charset="-128"/>
                <a:cs typeface="ＭＳ Ｐゴシック" charset="-128"/>
              </a:rPr>
              <a:t> nodes of </a:t>
            </a:r>
            <a:r>
              <a:rPr lang="en-US" i="1" dirty="0">
                <a:ea typeface="ＭＳ Ｐゴシック" charset="-128"/>
                <a:cs typeface="ＭＳ Ｐゴシック" charset="-128"/>
              </a:rPr>
              <a:t>N</a:t>
            </a:r>
            <a:endParaRPr lang="en-US" dirty="0">
              <a:ea typeface="ＭＳ Ｐゴシック" charset="-128"/>
              <a:cs typeface="ＭＳ Ｐゴシック" charset="-128"/>
            </a:endParaRPr>
          </a:p>
          <a:p>
            <a:r>
              <a:rPr lang="en-US" dirty="0">
                <a:ea typeface="ＭＳ Ｐゴシック" charset="-128"/>
                <a:cs typeface="ＭＳ Ｐゴシック" charset="-128"/>
              </a:rPr>
              <a:t>Length of a path S</a:t>
            </a:r>
          </a:p>
          <a:p>
            <a:endParaRPr lang="en-US" dirty="0">
              <a:ea typeface="ＭＳ Ｐゴシック" charset="-128"/>
              <a:cs typeface="ＭＳ Ｐゴシック" charset="-128"/>
            </a:endParaRPr>
          </a:p>
          <a:p>
            <a:endParaRPr lang="en-US" dirty="0">
              <a:ea typeface="ＭＳ Ｐゴシック" charset="-128"/>
              <a:cs typeface="ＭＳ Ｐゴシック" charset="-128"/>
            </a:endParaRPr>
          </a:p>
          <a:p>
            <a:r>
              <a:rPr lang="en-US" i="1" dirty="0">
                <a:ea typeface="ＭＳ Ｐゴシック" charset="-128"/>
                <a:cs typeface="ＭＳ Ｐゴシック" charset="-128"/>
              </a:rPr>
              <a:t>d(</a:t>
            </a:r>
            <a:r>
              <a:rPr lang="en-US" i="1" dirty="0" err="1">
                <a:ea typeface="ＭＳ Ｐゴシック" charset="-128"/>
                <a:cs typeface="ＭＳ Ｐゴシック" charset="-128"/>
              </a:rPr>
              <a:t>x,y</a:t>
            </a:r>
            <a:r>
              <a:rPr lang="en-US" i="1" dirty="0">
                <a:ea typeface="ＭＳ Ｐゴシック" charset="-128"/>
                <a:cs typeface="ＭＳ Ｐゴシック" charset="-128"/>
              </a:rPr>
              <a:t>), d(</a:t>
            </a:r>
            <a:r>
              <a:rPr lang="en-US" i="1" dirty="0" err="1">
                <a:ea typeface="ＭＳ Ｐゴシック" charset="-128"/>
                <a:cs typeface="ＭＳ Ｐゴシック" charset="-128"/>
              </a:rPr>
              <a:t>i,j</a:t>
            </a:r>
            <a:r>
              <a:rPr lang="en-US" i="1" dirty="0">
                <a:ea typeface="ＭＳ Ｐゴシック" charset="-128"/>
                <a:cs typeface="ＭＳ Ｐゴシック" charset="-128"/>
              </a:rPr>
              <a:t>)</a:t>
            </a:r>
            <a:endParaRPr lang="en-US" dirty="0">
              <a:ea typeface="ＭＳ Ｐゴシック" charset="-128"/>
              <a:cs typeface="ＭＳ Ｐゴシック" charset="-128"/>
            </a:endParaRPr>
          </a:p>
        </p:txBody>
      </p:sp>
      <p:graphicFrame>
        <p:nvGraphicFramePr>
          <p:cNvPr id="51202" name="Object 2"/>
          <p:cNvGraphicFramePr>
            <a:graphicFrameLocks noChangeAspect="1"/>
          </p:cNvGraphicFramePr>
          <p:nvPr>
            <p:extLst>
              <p:ext uri="{D42A27DB-BD31-4B8C-83A1-F6EECF244321}">
                <p14:modId xmlns:p14="http://schemas.microsoft.com/office/powerpoint/2010/main" val="1522766479"/>
              </p:ext>
            </p:extLst>
          </p:nvPr>
        </p:nvGraphicFramePr>
        <p:xfrm>
          <a:off x="4775200" y="3618970"/>
          <a:ext cx="2819400" cy="928688"/>
        </p:xfrm>
        <a:graphic>
          <a:graphicData uri="http://schemas.openxmlformats.org/presentationml/2006/ole">
            <mc:AlternateContent xmlns:mc="http://schemas.openxmlformats.org/markup-compatibility/2006">
              <mc:Choice xmlns:v="urn:schemas-microsoft-com:vml" Requires="v">
                <p:oleObj spid="_x0000_s51236" name="Equation" r:id="rId4" imgW="1041400" imgH="342900" progId="Equation.3">
                  <p:embed/>
                </p:oleObj>
              </mc:Choice>
              <mc:Fallback>
                <p:oleObj name="Equation" r:id="rId4" imgW="1041400" imgH="3429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5200" y="3618970"/>
                        <a:ext cx="2819400"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Object 2"/>
          <p:cNvGraphicFramePr>
            <a:graphicFrameLocks/>
          </p:cNvGraphicFramePr>
          <p:nvPr/>
        </p:nvGraphicFramePr>
        <p:xfrm>
          <a:off x="298450" y="374650"/>
          <a:ext cx="8686800" cy="5994400"/>
        </p:xfrm>
        <a:graphic>
          <a:graphicData uri="http://schemas.openxmlformats.org/presentationml/2006/ole">
            <mc:AlternateContent xmlns:mc="http://schemas.openxmlformats.org/markup-compatibility/2006">
              <mc:Choice xmlns:v="urn:schemas-microsoft-com:vml" Requires="v">
                <p:oleObj spid="_x0000_s53284" name="Microsoft ClipArt Gallery" r:id="rId4" imgW="8699500" imgH="6007100" progId="MS_ClipArt_Gallery">
                  <p:embed/>
                </p:oleObj>
              </mc:Choice>
              <mc:Fallback>
                <p:oleObj name="Microsoft ClipArt Gallery" r:id="rId4" imgW="8699500" imgH="6007100" progId="MS_ClipArt_Gallery">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450" y="374650"/>
                        <a:ext cx="8686800" cy="599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9459" name="Rectangle 3"/>
          <p:cNvSpPr>
            <a:spLocks noGrp="1" noChangeArrowheads="1"/>
          </p:cNvSpPr>
          <p:nvPr>
            <p:ph type="ctrTitle"/>
          </p:nvPr>
        </p:nvSpPr>
        <p:spPr>
          <a:xfrm>
            <a:off x="755650" y="795866"/>
            <a:ext cx="7772400" cy="1143000"/>
          </a:xfrm>
        </p:spPr>
        <p:txBody>
          <a:bodyPr>
            <a:normAutofit fontScale="90000"/>
          </a:bodyPr>
          <a:lstStyle/>
          <a:p>
            <a:pPr>
              <a:defRPr/>
            </a:pPr>
            <a:r>
              <a:rPr lang="en-US">
                <a:ea typeface="ＭＳ Ｐゴシック" charset="-128"/>
                <a:cs typeface="ＭＳ Ｐゴシック" charset="-128"/>
              </a:rPr>
              <a:t>Now to Some Network Decision Problems</a:t>
            </a:r>
          </a:p>
        </p:txBody>
      </p:sp>
      <p:sp>
        <p:nvSpPr>
          <p:cNvPr id="53252" name="Rectangle 4"/>
          <p:cNvSpPr>
            <a:spLocks noGrp="1" noChangeArrowheads="1"/>
          </p:cNvSpPr>
          <p:nvPr>
            <p:ph type="subTitle" idx="1"/>
          </p:nvPr>
        </p:nvSpPr>
        <p:spPr>
          <a:xfrm>
            <a:off x="609600" y="3886200"/>
            <a:ext cx="7918449" cy="1752600"/>
          </a:xfrm>
          <a:noFill/>
        </p:spPr>
        <p:txBody>
          <a:bodyPr>
            <a:noAutofit/>
          </a:bodyPr>
          <a:lstStyle/>
          <a:p>
            <a:pPr marL="342900" indent="-342900"/>
            <a:r>
              <a:rPr lang="en-US" sz="5000" dirty="0">
                <a:solidFill>
                  <a:schemeClr val="tx1"/>
                </a:solidFill>
                <a:ea typeface="ＭＳ Ｐゴシック" charset="-128"/>
                <a:cs typeface="ＭＳ Ｐゴシック" charset="-128"/>
              </a:rPr>
              <a:t>Issues of design or deployment on a network</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defRPr/>
            </a:pPr>
            <a:r>
              <a:rPr lang="en-US">
                <a:ea typeface="ＭＳ Ｐゴシック" charset="-128"/>
                <a:cs typeface="ＭＳ Ｐゴシック" charset="-128"/>
              </a:rPr>
              <a:t>Routing Problems</a:t>
            </a:r>
          </a:p>
        </p:txBody>
      </p:sp>
      <p:sp>
        <p:nvSpPr>
          <p:cNvPr id="55299" name="Rectangle 3"/>
          <p:cNvSpPr>
            <a:spLocks noGrp="1" noChangeArrowheads="1"/>
          </p:cNvSpPr>
          <p:nvPr>
            <p:ph type="body" idx="1"/>
          </p:nvPr>
        </p:nvSpPr>
        <p:spPr>
          <a:noFill/>
        </p:spPr>
        <p:txBody>
          <a:bodyPr/>
          <a:lstStyle/>
          <a:p>
            <a:r>
              <a:rPr lang="en-US">
                <a:ea typeface="ＭＳ Ｐゴシック" charset="-128"/>
                <a:cs typeface="ＭＳ Ｐゴシック" charset="-128"/>
              </a:rPr>
              <a:t>Shortest path problem</a:t>
            </a:r>
          </a:p>
          <a:p>
            <a:r>
              <a:rPr lang="en-US">
                <a:ea typeface="ＭＳ Ｐゴシック" charset="-128"/>
                <a:cs typeface="ＭＳ Ｐゴシック" charset="-128"/>
              </a:rPr>
              <a:t>Traveling salesman problem</a:t>
            </a:r>
          </a:p>
          <a:p>
            <a:r>
              <a:rPr lang="en-US">
                <a:ea typeface="ＭＳ Ｐゴシック" charset="-128"/>
                <a:cs typeface="ＭＳ Ｐゴシック" charset="-128"/>
              </a:rPr>
              <a:t>Chinese postman problem</a:t>
            </a:r>
          </a:p>
        </p:txBody>
      </p:sp>
      <p:pic>
        <p:nvPicPr>
          <p:cNvPr id="55300" name="Picture 4" descr="macbook_pro_retina_lock_cover_7_1.jpg"/>
          <p:cNvPicPr>
            <a:picLocks noChangeAspect="1"/>
          </p:cNvPicPr>
          <p:nvPr/>
        </p:nvPicPr>
        <p:blipFill>
          <a:blip r:embed="rId3"/>
          <a:srcRect/>
          <a:stretch>
            <a:fillRect/>
          </a:stretch>
        </p:blipFill>
        <p:spPr bwMode="auto">
          <a:xfrm>
            <a:off x="4800600" y="3733800"/>
            <a:ext cx="3800475" cy="2533650"/>
          </a:xfrm>
          <a:prstGeom prst="rect">
            <a:avLst/>
          </a:prstGeom>
          <a:noFill/>
          <a:ln w="9525">
            <a:noFill/>
            <a:miter lim="800000"/>
            <a:headEnd/>
            <a:tailEnd/>
          </a:ln>
        </p:spPr>
      </p:pic>
      <p:pic>
        <p:nvPicPr>
          <p:cNvPr id="55301" name="Picture 5" descr="hh456397.McCaffrey_Figure1_hires(en-us,MSDN.10).png"/>
          <p:cNvPicPr>
            <a:picLocks noChangeAspect="1"/>
          </p:cNvPicPr>
          <p:nvPr/>
        </p:nvPicPr>
        <p:blipFill>
          <a:blip r:embed="rId4"/>
          <a:srcRect/>
          <a:stretch>
            <a:fillRect/>
          </a:stretch>
        </p:blipFill>
        <p:spPr bwMode="auto">
          <a:xfrm>
            <a:off x="1295400" y="4038600"/>
            <a:ext cx="2016125" cy="20161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defRPr/>
            </a:pPr>
            <a:r>
              <a:rPr lang="en-US">
                <a:ea typeface="ＭＳ Ｐゴシック" charset="-128"/>
                <a:cs typeface="ＭＳ Ｐゴシック" charset="-128"/>
              </a:rPr>
              <a:t>Shortest Path Problem</a:t>
            </a:r>
          </a:p>
        </p:txBody>
      </p:sp>
      <p:sp>
        <p:nvSpPr>
          <p:cNvPr id="57348" name="Rectangle 3"/>
          <p:cNvSpPr>
            <a:spLocks noGrp="1" noChangeArrowheads="1"/>
          </p:cNvSpPr>
          <p:nvPr>
            <p:ph type="body" idx="1"/>
          </p:nvPr>
        </p:nvSpPr>
        <p:spPr>
          <a:noFill/>
        </p:spPr>
        <p:txBody>
          <a:bodyPr/>
          <a:lstStyle/>
          <a:p>
            <a:r>
              <a:rPr lang="en-US" sz="3600" b="1">
                <a:latin typeface="Palatino" charset="0"/>
                <a:ea typeface="ＭＳ Ｐゴシック" charset="-128"/>
                <a:cs typeface="ＭＳ Ｐゴシック" charset="-128"/>
              </a:rPr>
              <a:t>Find the shortest path between two nodes, starting at Node O and ending at Node D.</a:t>
            </a:r>
          </a:p>
          <a:p>
            <a:pPr lvl="1"/>
            <a:r>
              <a:rPr lang="en-US" sz="3200">
                <a:solidFill>
                  <a:schemeClr val="accent2"/>
                </a:solidFill>
                <a:latin typeface="Palatino" charset="0"/>
              </a:rPr>
              <a:t>O</a:t>
            </a:r>
            <a:r>
              <a:rPr lang="en-US" sz="3200">
                <a:latin typeface="Palatino" charset="0"/>
              </a:rPr>
              <a:t>:  </a:t>
            </a:r>
            <a:r>
              <a:rPr lang="en-US" sz="3200">
                <a:solidFill>
                  <a:schemeClr val="accent2"/>
                </a:solidFill>
                <a:latin typeface="Palatino" charset="0"/>
              </a:rPr>
              <a:t>O</a:t>
            </a:r>
            <a:r>
              <a:rPr lang="en-US" sz="3200">
                <a:latin typeface="Palatino" charset="0"/>
              </a:rPr>
              <a:t>rigin node</a:t>
            </a:r>
          </a:p>
          <a:p>
            <a:pPr lvl="1"/>
            <a:r>
              <a:rPr lang="en-US" sz="3200">
                <a:solidFill>
                  <a:schemeClr val="accent2"/>
                </a:solidFill>
                <a:latin typeface="Palatino" charset="0"/>
              </a:rPr>
              <a:t>D</a:t>
            </a:r>
            <a:r>
              <a:rPr lang="en-US" sz="3200">
                <a:latin typeface="Palatino" charset="0"/>
              </a:rPr>
              <a:t>:  </a:t>
            </a:r>
            <a:r>
              <a:rPr lang="en-US" sz="3200">
                <a:solidFill>
                  <a:schemeClr val="accent2"/>
                </a:solidFill>
                <a:latin typeface="Palatino" charset="0"/>
              </a:rPr>
              <a:t>D</a:t>
            </a:r>
            <a:r>
              <a:rPr lang="en-US" sz="3200">
                <a:latin typeface="Palatino" charset="0"/>
              </a:rPr>
              <a:t>estination node</a:t>
            </a:r>
          </a:p>
        </p:txBody>
      </p:sp>
      <p:graphicFrame>
        <p:nvGraphicFramePr>
          <p:cNvPr id="57346" name="Object 2"/>
          <p:cNvGraphicFramePr>
            <a:graphicFrameLocks/>
          </p:cNvGraphicFramePr>
          <p:nvPr/>
        </p:nvGraphicFramePr>
        <p:xfrm>
          <a:off x="5946775" y="4043363"/>
          <a:ext cx="1949450" cy="498475"/>
        </p:xfrm>
        <a:graphic>
          <a:graphicData uri="http://schemas.openxmlformats.org/presentationml/2006/ole">
            <mc:AlternateContent xmlns:mc="http://schemas.openxmlformats.org/markup-compatibility/2006">
              <mc:Choice xmlns:v="urn:schemas-microsoft-com:vml" Requires="v">
                <p:oleObj spid="_x0000_s57380" name="Microsoft ClipArt Gallery" r:id="rId4" imgW="6540500" imgH="1701800" progId="MS_ClipArt_Gallery">
                  <p:embed/>
                </p:oleObj>
              </mc:Choice>
              <mc:Fallback>
                <p:oleObj name="Microsoft ClipArt Gallery" r:id="rId4" imgW="6540500" imgH="1701800" progId="MS_ClipArt_Gallery">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6775" y="4043363"/>
                        <a:ext cx="1949450"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a:defRPr/>
            </a:pPr>
            <a:r>
              <a:rPr lang="en-US">
                <a:ea typeface="ＭＳ Ｐゴシック" charset="-128"/>
                <a:cs typeface="ＭＳ Ｐゴシック" charset="-128"/>
              </a:rPr>
              <a:t>Node Labeling Algorithm:  Dijkstra</a:t>
            </a:r>
          </a:p>
        </p:txBody>
      </p:sp>
      <p:sp>
        <p:nvSpPr>
          <p:cNvPr id="59395" name="Rectangle 3"/>
          <p:cNvSpPr>
            <a:spLocks noGrp="1" noChangeArrowheads="1"/>
          </p:cNvSpPr>
          <p:nvPr>
            <p:ph type="body" idx="1"/>
          </p:nvPr>
        </p:nvSpPr>
        <p:spPr>
          <a:xfrm>
            <a:off x="685800" y="1828800"/>
            <a:ext cx="7772400" cy="4114800"/>
          </a:xfrm>
        </p:spPr>
        <p:txBody>
          <a:bodyPr/>
          <a:lstStyle/>
          <a:p>
            <a:r>
              <a:rPr lang="en-US" sz="2800">
                <a:ea typeface="ＭＳ Ｐゴシック" charset="-128"/>
                <a:cs typeface="ＭＳ Ｐゴシック" charset="-128"/>
              </a:rPr>
              <a:t>Shortest path from a node</a:t>
            </a:r>
          </a:p>
          <a:p>
            <a:r>
              <a:rPr lang="en-US" sz="2800" i="1">
                <a:ea typeface="ＭＳ Ｐゴシック" charset="-128"/>
                <a:cs typeface="ＭＳ Ｐゴシック" charset="-128"/>
              </a:rPr>
              <a:t>k</a:t>
            </a:r>
            <a:r>
              <a:rPr lang="en-US" sz="2800">
                <a:ea typeface="ＭＳ Ｐゴシック" charset="-128"/>
                <a:cs typeface="ＭＳ Ｐゴシック" charset="-128"/>
              </a:rPr>
              <a:t>=1, start at origin node</a:t>
            </a:r>
          </a:p>
          <a:p>
            <a:r>
              <a:rPr lang="en-US" sz="2800">
                <a:ea typeface="ＭＳ Ｐゴシック" charset="-128"/>
                <a:cs typeface="ＭＳ Ｐゴシック" charset="-128"/>
              </a:rPr>
              <a:t>At the end of iteration </a:t>
            </a:r>
            <a:r>
              <a:rPr lang="en-US" sz="2800" i="1">
                <a:ea typeface="ＭＳ Ｐゴシック" charset="-128"/>
                <a:cs typeface="ＭＳ Ｐゴシック" charset="-128"/>
              </a:rPr>
              <a:t>k</a:t>
            </a:r>
            <a:r>
              <a:rPr lang="en-US" sz="2800">
                <a:ea typeface="ＭＳ Ｐゴシック" charset="-128"/>
                <a:cs typeface="ＭＳ Ｐゴシック" charset="-128"/>
              </a:rPr>
              <a:t>, the set of </a:t>
            </a:r>
            <a:r>
              <a:rPr lang="en-US" sz="2800" i="1">
                <a:ea typeface="ＭＳ Ｐゴシック" charset="-128"/>
                <a:cs typeface="ＭＳ Ｐゴシック" charset="-128"/>
              </a:rPr>
              <a:t>k</a:t>
            </a:r>
            <a:r>
              <a:rPr lang="en-US" sz="2800">
                <a:ea typeface="ＭＳ Ｐゴシック" charset="-128"/>
                <a:cs typeface="ＭＳ Ｐゴシック" charset="-128"/>
              </a:rPr>
              <a:t> CLOSED NODES consists of the </a:t>
            </a:r>
            <a:r>
              <a:rPr lang="en-US" sz="2800" i="1">
                <a:ea typeface="ＭＳ Ｐゴシック" charset="-128"/>
                <a:cs typeface="ＭＳ Ｐゴシック" charset="-128"/>
              </a:rPr>
              <a:t>k</a:t>
            </a:r>
            <a:r>
              <a:rPr lang="en-US" sz="2800">
                <a:ea typeface="ＭＳ Ｐゴシック" charset="-128"/>
                <a:cs typeface="ＭＳ Ｐゴシック" charset="-128"/>
              </a:rPr>
              <a:t> closest nodes to the origin.</a:t>
            </a:r>
          </a:p>
          <a:p>
            <a:r>
              <a:rPr lang="en-US" sz="2800">
                <a:ea typeface="ＭＳ Ｐゴシック" charset="-128"/>
                <a:cs typeface="ＭＳ Ｐゴシック" charset="-128"/>
              </a:rPr>
              <a:t>Each </a:t>
            </a:r>
            <a:r>
              <a:rPr lang="en-US" sz="2800">
                <a:solidFill>
                  <a:srgbClr val="009900"/>
                </a:solidFill>
                <a:ea typeface="ＭＳ Ｐゴシック" charset="-128"/>
                <a:cs typeface="ＭＳ Ｐゴシック" charset="-128"/>
              </a:rPr>
              <a:t>OPEN NODE</a:t>
            </a:r>
            <a:r>
              <a:rPr lang="en-US" sz="2800">
                <a:ea typeface="ＭＳ Ｐゴシック" charset="-128"/>
                <a:cs typeface="ＭＳ Ｐゴシック" charset="-128"/>
              </a:rPr>
              <a:t> adjacent to one or more closed nodes has our current 'best guess' of the minimal distance to that node.</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defRPr/>
            </a:pPr>
            <a:r>
              <a:rPr lang="en-US">
                <a:ea typeface="ＭＳ Ｐゴシック" charset="-128"/>
                <a:cs typeface="ＭＳ Ｐゴシック" charset="-128"/>
              </a:rPr>
              <a:t>Dijkstra Algorithm, Con't</a:t>
            </a:r>
          </a:p>
        </p:txBody>
      </p:sp>
      <p:sp>
        <p:nvSpPr>
          <p:cNvPr id="61443" name="Rectangle 3"/>
          <p:cNvSpPr>
            <a:spLocks noGrp="1" noChangeArrowheads="1"/>
          </p:cNvSpPr>
          <p:nvPr>
            <p:ph type="body" idx="1"/>
          </p:nvPr>
        </p:nvSpPr>
        <p:spPr/>
        <p:txBody>
          <a:bodyPr/>
          <a:lstStyle/>
          <a:p>
            <a:r>
              <a:rPr lang="en-US">
                <a:ea typeface="ＭＳ Ｐゴシック" charset="-128"/>
                <a:cs typeface="ＭＳ Ｐゴシック" charset="-128"/>
              </a:rPr>
              <a:t>Each best guess represents a feasible perhaps optimal path</a:t>
            </a:r>
          </a:p>
          <a:p>
            <a:r>
              <a:rPr lang="en-US">
                <a:ea typeface="ＭＳ Ｐゴシック" charset="-128"/>
                <a:cs typeface="ＭＳ Ｐゴシック" charset="-128"/>
              </a:rPr>
              <a:t>Next step: </a:t>
            </a:r>
            <a:r>
              <a:rPr lang="en-US">
                <a:solidFill>
                  <a:schemeClr val="accent2"/>
                </a:solidFill>
                <a:ea typeface="ＭＳ Ｐゴシック" charset="-128"/>
                <a:cs typeface="ＭＳ Ｐゴシック" charset="-128"/>
              </a:rPr>
              <a:t> Close</a:t>
            </a:r>
            <a:r>
              <a:rPr lang="en-US">
                <a:ea typeface="ＭＳ Ｐゴシック" charset="-128"/>
                <a:cs typeface="ＭＳ Ｐゴシック" charset="-128"/>
              </a:rPr>
              <a:t> the closest of the BEST GUESSES.</a:t>
            </a:r>
          </a:p>
          <a:p>
            <a:r>
              <a:rPr lang="en-US">
                <a:ea typeface="ＭＳ Ｐゴシック" charset="-128"/>
                <a:cs typeface="ＭＳ Ｐゴシック" charset="-128"/>
              </a:rPr>
              <a:t>Loop on updating best guesses.</a:t>
            </a:r>
          </a:p>
          <a:p>
            <a:r>
              <a:rPr lang="en-US">
                <a:ea typeface="ＭＳ Ｐゴシック" charset="-128"/>
                <a:cs typeface="ＭＳ Ｐゴシック" charset="-128"/>
              </a:rPr>
              <a:t>Repeat by replacing </a:t>
            </a:r>
            <a:r>
              <a:rPr lang="en-US" i="1">
                <a:ea typeface="ＭＳ Ｐゴシック" charset="-128"/>
                <a:cs typeface="ＭＳ Ｐゴシック" charset="-128"/>
              </a:rPr>
              <a:t>k</a:t>
            </a:r>
            <a:r>
              <a:rPr lang="en-US">
                <a:ea typeface="ＭＳ Ｐゴシック" charset="-128"/>
                <a:cs typeface="ＭＳ Ｐゴシック" charset="-128"/>
              </a:rPr>
              <a:t> with </a:t>
            </a:r>
            <a:r>
              <a:rPr lang="en-US" i="1">
                <a:ea typeface="ＭＳ Ｐゴシック" charset="-128"/>
                <a:cs typeface="ＭＳ Ｐゴシック" charset="-128"/>
              </a:rPr>
              <a:t>k</a:t>
            </a:r>
            <a:r>
              <a:rPr lang="en-US">
                <a:ea typeface="ＭＳ Ｐゴシック" charset="-128"/>
                <a:cs typeface="ＭＳ Ｐゴシック" charset="-128"/>
              </a:rPr>
              <a:t>+1.</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9"/>
          <p:cNvGrpSpPr>
            <a:grpSpLocks/>
          </p:cNvGrpSpPr>
          <p:nvPr/>
        </p:nvGrpSpPr>
        <p:grpSpPr bwMode="auto">
          <a:xfrm>
            <a:off x="990600" y="1044575"/>
            <a:ext cx="6586538" cy="4648200"/>
            <a:chOff x="624" y="658"/>
            <a:chExt cx="4149" cy="2928"/>
          </a:xfrm>
        </p:grpSpPr>
        <p:sp>
          <p:nvSpPr>
            <p:cNvPr id="63491" name="Line 2"/>
            <p:cNvSpPr>
              <a:spLocks noChangeShapeType="1"/>
            </p:cNvSpPr>
            <p:nvPr/>
          </p:nvSpPr>
          <p:spPr bwMode="auto">
            <a:xfrm>
              <a:off x="816" y="960"/>
              <a:ext cx="336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492" name="Line 3"/>
            <p:cNvSpPr>
              <a:spLocks noChangeShapeType="1"/>
            </p:cNvSpPr>
            <p:nvPr/>
          </p:nvSpPr>
          <p:spPr bwMode="auto">
            <a:xfrm>
              <a:off x="816" y="2832"/>
              <a:ext cx="336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493" name="Line 4"/>
            <p:cNvSpPr>
              <a:spLocks noChangeShapeType="1"/>
            </p:cNvSpPr>
            <p:nvPr/>
          </p:nvSpPr>
          <p:spPr bwMode="auto">
            <a:xfrm>
              <a:off x="816" y="960"/>
              <a:ext cx="0" cy="1872"/>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494" name="Line 5"/>
            <p:cNvSpPr>
              <a:spLocks noChangeShapeType="1"/>
            </p:cNvSpPr>
            <p:nvPr/>
          </p:nvSpPr>
          <p:spPr bwMode="auto">
            <a:xfrm>
              <a:off x="2496" y="960"/>
              <a:ext cx="0" cy="1872"/>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495" name="Line 6"/>
            <p:cNvSpPr>
              <a:spLocks noChangeShapeType="1"/>
            </p:cNvSpPr>
            <p:nvPr/>
          </p:nvSpPr>
          <p:spPr bwMode="auto">
            <a:xfrm flipH="1">
              <a:off x="3744" y="960"/>
              <a:ext cx="432" cy="912"/>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496" name="Line 7"/>
            <p:cNvSpPr>
              <a:spLocks noChangeShapeType="1"/>
            </p:cNvSpPr>
            <p:nvPr/>
          </p:nvSpPr>
          <p:spPr bwMode="auto">
            <a:xfrm>
              <a:off x="3744" y="1872"/>
              <a:ext cx="432" cy="96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497" name="Line 8"/>
            <p:cNvSpPr>
              <a:spLocks noChangeShapeType="1"/>
            </p:cNvSpPr>
            <p:nvPr/>
          </p:nvSpPr>
          <p:spPr bwMode="auto">
            <a:xfrm>
              <a:off x="4176" y="960"/>
              <a:ext cx="432" cy="912"/>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498" name="Line 9"/>
            <p:cNvSpPr>
              <a:spLocks noChangeShapeType="1"/>
            </p:cNvSpPr>
            <p:nvPr/>
          </p:nvSpPr>
          <p:spPr bwMode="auto">
            <a:xfrm flipH="1">
              <a:off x="4176" y="1872"/>
              <a:ext cx="432" cy="96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499" name="Line 10"/>
            <p:cNvSpPr>
              <a:spLocks noChangeShapeType="1"/>
            </p:cNvSpPr>
            <p:nvPr/>
          </p:nvSpPr>
          <p:spPr bwMode="auto">
            <a:xfrm>
              <a:off x="2496" y="960"/>
              <a:ext cx="1248" cy="912"/>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00" name="Line 11"/>
            <p:cNvSpPr>
              <a:spLocks noChangeShapeType="1"/>
            </p:cNvSpPr>
            <p:nvPr/>
          </p:nvSpPr>
          <p:spPr bwMode="auto">
            <a:xfrm flipV="1">
              <a:off x="2496" y="1872"/>
              <a:ext cx="1248" cy="96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01" name="Text Box 12"/>
            <p:cNvSpPr txBox="1">
              <a:spLocks noChangeArrowheads="1"/>
            </p:cNvSpPr>
            <p:nvPr/>
          </p:nvSpPr>
          <p:spPr bwMode="auto">
            <a:xfrm>
              <a:off x="1574" y="706"/>
              <a:ext cx="223" cy="288"/>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3502" name="Text Box 13"/>
            <p:cNvSpPr txBox="1">
              <a:spLocks noChangeArrowheads="1"/>
            </p:cNvSpPr>
            <p:nvPr/>
          </p:nvSpPr>
          <p:spPr bwMode="auto">
            <a:xfrm>
              <a:off x="3110" y="706"/>
              <a:ext cx="223" cy="288"/>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3503" name="Text Box 14"/>
            <p:cNvSpPr txBox="1">
              <a:spLocks noChangeArrowheads="1"/>
            </p:cNvSpPr>
            <p:nvPr/>
          </p:nvSpPr>
          <p:spPr bwMode="auto">
            <a:xfrm>
              <a:off x="624" y="1728"/>
              <a:ext cx="223" cy="288"/>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63504" name="Text Box 15"/>
            <p:cNvSpPr txBox="1">
              <a:spLocks noChangeArrowheads="1"/>
            </p:cNvSpPr>
            <p:nvPr/>
          </p:nvSpPr>
          <p:spPr bwMode="auto">
            <a:xfrm>
              <a:off x="1526" y="2770"/>
              <a:ext cx="223" cy="288"/>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63505" name="Line 16"/>
            <p:cNvSpPr>
              <a:spLocks noChangeShapeType="1"/>
            </p:cNvSpPr>
            <p:nvPr/>
          </p:nvSpPr>
          <p:spPr bwMode="auto">
            <a:xfrm>
              <a:off x="816" y="960"/>
              <a:ext cx="1680" cy="1872"/>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06" name="Text Box 17"/>
            <p:cNvSpPr txBox="1">
              <a:spLocks noChangeArrowheads="1"/>
            </p:cNvSpPr>
            <p:nvPr/>
          </p:nvSpPr>
          <p:spPr bwMode="auto">
            <a:xfrm>
              <a:off x="1670" y="1714"/>
              <a:ext cx="223" cy="288"/>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3507" name="Text Box 18"/>
            <p:cNvSpPr txBox="1">
              <a:spLocks noChangeArrowheads="1"/>
            </p:cNvSpPr>
            <p:nvPr/>
          </p:nvSpPr>
          <p:spPr bwMode="auto">
            <a:xfrm>
              <a:off x="2534" y="1666"/>
              <a:ext cx="223" cy="288"/>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3508" name="Text Box 19"/>
            <p:cNvSpPr txBox="1">
              <a:spLocks noChangeArrowheads="1"/>
            </p:cNvSpPr>
            <p:nvPr/>
          </p:nvSpPr>
          <p:spPr bwMode="auto">
            <a:xfrm>
              <a:off x="3206" y="1282"/>
              <a:ext cx="223" cy="288"/>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3509" name="Text Box 20"/>
            <p:cNvSpPr txBox="1">
              <a:spLocks noChangeArrowheads="1"/>
            </p:cNvSpPr>
            <p:nvPr/>
          </p:nvSpPr>
          <p:spPr bwMode="auto">
            <a:xfrm>
              <a:off x="2918" y="2146"/>
              <a:ext cx="223" cy="288"/>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3510" name="Text Box 21"/>
            <p:cNvSpPr txBox="1">
              <a:spLocks noChangeArrowheads="1"/>
            </p:cNvSpPr>
            <p:nvPr/>
          </p:nvSpPr>
          <p:spPr bwMode="auto">
            <a:xfrm>
              <a:off x="3110" y="2818"/>
              <a:ext cx="330" cy="288"/>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3511" name="Text Box 22"/>
            <p:cNvSpPr txBox="1">
              <a:spLocks noChangeArrowheads="1"/>
            </p:cNvSpPr>
            <p:nvPr/>
          </p:nvSpPr>
          <p:spPr bwMode="auto">
            <a:xfrm>
              <a:off x="3926" y="1330"/>
              <a:ext cx="223" cy="288"/>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63512" name="Text Box 23"/>
            <p:cNvSpPr txBox="1">
              <a:spLocks noChangeArrowheads="1"/>
            </p:cNvSpPr>
            <p:nvPr/>
          </p:nvSpPr>
          <p:spPr bwMode="auto">
            <a:xfrm>
              <a:off x="3888" y="2016"/>
              <a:ext cx="223" cy="288"/>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3513" name="Text Box 24"/>
            <p:cNvSpPr txBox="1">
              <a:spLocks noChangeArrowheads="1"/>
            </p:cNvSpPr>
            <p:nvPr/>
          </p:nvSpPr>
          <p:spPr bwMode="auto">
            <a:xfrm>
              <a:off x="4550" y="1474"/>
              <a:ext cx="223" cy="288"/>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3514" name="Text Box 25"/>
            <p:cNvSpPr txBox="1">
              <a:spLocks noChangeArrowheads="1"/>
            </p:cNvSpPr>
            <p:nvPr/>
          </p:nvSpPr>
          <p:spPr bwMode="auto">
            <a:xfrm>
              <a:off x="624" y="768"/>
              <a:ext cx="265" cy="288"/>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63515" name="Text Box 26"/>
            <p:cNvSpPr txBox="1">
              <a:spLocks noChangeArrowheads="1"/>
            </p:cNvSpPr>
            <p:nvPr/>
          </p:nvSpPr>
          <p:spPr bwMode="auto">
            <a:xfrm>
              <a:off x="4128" y="2736"/>
              <a:ext cx="255" cy="288"/>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63516" name="Text Box 27"/>
            <p:cNvSpPr txBox="1">
              <a:spLocks noChangeArrowheads="1"/>
            </p:cNvSpPr>
            <p:nvPr/>
          </p:nvSpPr>
          <p:spPr bwMode="auto">
            <a:xfrm>
              <a:off x="854" y="658"/>
              <a:ext cx="511" cy="288"/>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3517" name="Text Box 28"/>
            <p:cNvSpPr txBox="1">
              <a:spLocks noChangeArrowheads="1"/>
            </p:cNvSpPr>
            <p:nvPr/>
          </p:nvSpPr>
          <p:spPr bwMode="auto">
            <a:xfrm>
              <a:off x="998" y="3298"/>
              <a:ext cx="3654" cy="288"/>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a:t>
              </a:r>
              <a:r>
                <a:rPr lang="en-US">
                  <a:solidFill>
                    <a:schemeClr val="tx2"/>
                  </a:solidFill>
                </a:rPr>
                <a:t>O</a:t>
              </a:r>
              <a:r>
                <a:rPr lang="en-US"/>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p:cNvSpPr>
            <a:spLocks noGrp="1" noChangeArrowheads="1"/>
          </p:cNvSpPr>
          <p:nvPr>
            <p:ph type="title"/>
          </p:nvPr>
        </p:nvSpPr>
        <p:spPr/>
        <p:txBody>
          <a:bodyPr>
            <a:normAutofit fontScale="90000"/>
          </a:bodyPr>
          <a:lstStyle/>
          <a:p>
            <a:pPr>
              <a:defRPr/>
            </a:pPr>
            <a:r>
              <a:rPr lang="en-US">
                <a:ea typeface="ＭＳ Ｐゴシック" charset="-128"/>
                <a:cs typeface="ＭＳ Ｐゴシック" charset="-128"/>
              </a:rPr>
              <a:t>Recall Continuum of </a:t>
            </a:r>
            <a:br>
              <a:rPr lang="en-US">
                <a:ea typeface="ＭＳ Ｐゴシック" charset="-128"/>
                <a:cs typeface="ＭＳ Ｐゴシック" charset="-128"/>
              </a:rPr>
            </a:br>
            <a:r>
              <a:rPr lang="en-US">
                <a:ea typeface="ＭＳ Ｐゴシック" charset="-128"/>
                <a:cs typeface="ＭＳ Ｐゴシック" charset="-128"/>
              </a:rPr>
              <a:t>Chapter 3</a:t>
            </a:r>
          </a:p>
        </p:txBody>
      </p:sp>
      <p:sp>
        <p:nvSpPr>
          <p:cNvPr id="20483" name="Rectangle 1027"/>
          <p:cNvSpPr>
            <a:spLocks noGrp="1" noChangeArrowheads="1"/>
          </p:cNvSpPr>
          <p:nvPr>
            <p:ph type="body" idx="1"/>
          </p:nvPr>
        </p:nvSpPr>
        <p:spPr/>
        <p:txBody>
          <a:bodyPr/>
          <a:lstStyle/>
          <a:p>
            <a:r>
              <a:rPr lang="en-US">
                <a:ea typeface="ＭＳ Ｐゴシック" charset="-128"/>
                <a:cs typeface="ＭＳ Ｐゴシック" charset="-128"/>
              </a:rPr>
              <a:t>Then we add discrete streets, adding at most 1/3 of a block length in mean travel distance</a:t>
            </a:r>
          </a:p>
          <a:p>
            <a:r>
              <a:rPr lang="en-US">
                <a:ea typeface="ＭＳ Ｐゴシック" charset="-128"/>
                <a:cs typeface="ＭＳ Ｐゴシック" charset="-128"/>
              </a:rPr>
              <a:t>What about shifting to a directed network, i.e., alternating one-way streets?</a:t>
            </a:r>
          </a:p>
          <a:p>
            <a:r>
              <a:rPr lang="en-US">
                <a:ea typeface="ＭＳ Ｐゴシック" charset="-128"/>
                <a:cs typeface="ＭＳ Ｐゴシック" charset="-128"/>
              </a:rPr>
              <a:t>With transportation networks, we discretize geography</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Line 2"/>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39" name="Line 3"/>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40" name="Line 4"/>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41" name="Line 5"/>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42" name="Line 6"/>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43" name="Line 7"/>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44" name="Line 8"/>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45" name="Line 9"/>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46" name="Line 10"/>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47" name="Line 11"/>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48" name="Text Box 12"/>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5549" name="Text Box 13"/>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5550" name="Text Box 14"/>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65551" name="Text Box 15"/>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65552" name="Line 16"/>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5553" name="Text Box 17"/>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5554" name="Text Box 18"/>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5555" name="Text Box 19"/>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5556" name="Text Box 20"/>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5557" name="Text Box 21"/>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5558" name="Text Box 22"/>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65559" name="Text Box 23"/>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5560" name="Text Box 24"/>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5561" name="Text Box 25"/>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65562" name="Text Box 26"/>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65563" name="Text Box 27"/>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5564" name="Text Box 28"/>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grpSp>
        <p:nvGrpSpPr>
          <p:cNvPr id="2" name="Group 32"/>
          <p:cNvGrpSpPr>
            <a:grpSpLocks/>
          </p:cNvGrpSpPr>
          <p:nvPr/>
        </p:nvGrpSpPr>
        <p:grpSpPr bwMode="auto">
          <a:xfrm>
            <a:off x="762000" y="1044575"/>
            <a:ext cx="3436938" cy="3603625"/>
            <a:chOff x="480" y="658"/>
            <a:chExt cx="2165" cy="2270"/>
          </a:xfrm>
        </p:grpSpPr>
        <p:sp>
          <p:nvSpPr>
            <p:cNvPr id="65566" name="Text Box 29"/>
            <p:cNvSpPr txBox="1">
              <a:spLocks noChangeArrowheads="1"/>
            </p:cNvSpPr>
            <p:nvPr/>
          </p:nvSpPr>
          <p:spPr bwMode="auto">
            <a:xfrm>
              <a:off x="2294" y="658"/>
              <a:ext cx="351" cy="288"/>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(5)</a:t>
              </a:r>
              <a:endParaRPr lang="en-US"/>
            </a:p>
          </p:txBody>
        </p:sp>
        <p:sp>
          <p:nvSpPr>
            <p:cNvPr id="65567" name="Text Box 30"/>
            <p:cNvSpPr txBox="1">
              <a:spLocks noChangeArrowheads="1"/>
            </p:cNvSpPr>
            <p:nvPr/>
          </p:nvSpPr>
          <p:spPr bwMode="auto">
            <a:xfrm>
              <a:off x="480" y="2640"/>
              <a:ext cx="351" cy="288"/>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(8)</a:t>
              </a:r>
              <a:endParaRPr lang="en-US"/>
            </a:p>
          </p:txBody>
        </p:sp>
        <p:sp>
          <p:nvSpPr>
            <p:cNvPr id="65568" name="Text Box 31"/>
            <p:cNvSpPr txBox="1">
              <a:spLocks noChangeArrowheads="1"/>
            </p:cNvSpPr>
            <p:nvPr/>
          </p:nvSpPr>
          <p:spPr bwMode="auto">
            <a:xfrm>
              <a:off x="1968" y="2496"/>
              <a:ext cx="351" cy="288"/>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(2)</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Line 2"/>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587" name="Line 3"/>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588" name="Line 4"/>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589" name="Line 5"/>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590" name="Line 6"/>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591" name="Line 7"/>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592" name="Line 8"/>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593" name="Line 9"/>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594" name="Line 10"/>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595" name="Line 11"/>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596" name="Text Box 12"/>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7597" name="Text Box 13"/>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7598" name="Text Box 14"/>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67599" name="Text Box 15"/>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67600" name="Line 16"/>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01" name="Text Box 17"/>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7602" name="Text Box 18"/>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7603" name="Text Box 19"/>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7604" name="Text Box 20"/>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7605" name="Text Box 21"/>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7606" name="Text Box 22"/>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67607" name="Text Box 23"/>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7608" name="Text Box 24"/>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7609" name="Text Box 25"/>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67610" name="Text Box 26"/>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67611" name="Text Box 27"/>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7612" name="Text Box 28"/>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67613" name="Line 29"/>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14" name="Line 30"/>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15" name="Line 31"/>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16" name="Line 32"/>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17" name="Line 33"/>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18" name="Line 34"/>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19" name="Line 35"/>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20" name="Line 36"/>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21" name="Line 37"/>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22" name="Line 38"/>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23" name="Text Box 39"/>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7624" name="Text Box 40"/>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7625" name="Text Box 41"/>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67626" name="Text Box 42"/>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67627" name="Line 43"/>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7628" name="Text Box 44"/>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7629" name="Text Box 45"/>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7630" name="Text Box 46"/>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7631" name="Text Box 47"/>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7632" name="Text Box 48"/>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7633" name="Text Box 49"/>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67634" name="Text Box 50"/>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7635" name="Text Box 51"/>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7636" name="Text Box 52"/>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67637" name="Text Box 53"/>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67638" name="Text Box 54"/>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7639" name="Text Box 55"/>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67640" name="Text Box 56"/>
          <p:cNvSpPr txBox="1">
            <a:spLocks noChangeArrowheads="1"/>
          </p:cNvSpPr>
          <p:nvPr/>
        </p:nvSpPr>
        <p:spPr bwMode="auto">
          <a:xfrm>
            <a:off x="3641725" y="1044575"/>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(5)</a:t>
            </a:r>
            <a:endParaRPr lang="en-US"/>
          </a:p>
        </p:txBody>
      </p:sp>
      <p:sp>
        <p:nvSpPr>
          <p:cNvPr id="67641" name="Text Box 57"/>
          <p:cNvSpPr txBox="1">
            <a:spLocks noChangeArrowheads="1"/>
          </p:cNvSpPr>
          <p:nvPr/>
        </p:nvSpPr>
        <p:spPr bwMode="auto">
          <a:xfrm>
            <a:off x="762000" y="4191000"/>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(8)</a:t>
            </a:r>
            <a:endParaRPr lang="en-US"/>
          </a:p>
        </p:txBody>
      </p:sp>
      <p:grpSp>
        <p:nvGrpSpPr>
          <p:cNvPr id="2" name="Group 60"/>
          <p:cNvGrpSpPr>
            <a:grpSpLocks/>
          </p:cNvGrpSpPr>
          <p:nvPr/>
        </p:nvGrpSpPr>
        <p:grpSpPr bwMode="auto">
          <a:xfrm>
            <a:off x="2895600" y="3886200"/>
            <a:ext cx="887413" cy="533400"/>
            <a:chOff x="1824" y="2448"/>
            <a:chExt cx="559" cy="336"/>
          </a:xfrm>
        </p:grpSpPr>
        <p:sp>
          <p:nvSpPr>
            <p:cNvPr id="67643" name="Text Box 58"/>
            <p:cNvSpPr txBox="1">
              <a:spLocks noChangeArrowheads="1"/>
            </p:cNvSpPr>
            <p:nvPr/>
          </p:nvSpPr>
          <p:spPr bwMode="auto">
            <a:xfrm>
              <a:off x="1872" y="2496"/>
              <a:ext cx="511" cy="288"/>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(2,2)</a:t>
              </a:r>
              <a:endParaRPr lang="en-US"/>
            </a:p>
          </p:txBody>
        </p:sp>
        <p:sp>
          <p:nvSpPr>
            <p:cNvPr id="67644" name="Line 59"/>
            <p:cNvSpPr>
              <a:spLocks noChangeShapeType="1"/>
            </p:cNvSpPr>
            <p:nvPr/>
          </p:nvSpPr>
          <p:spPr bwMode="auto">
            <a:xfrm flipH="1" flipV="1">
              <a:off x="1824" y="2448"/>
              <a:ext cx="144" cy="14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Line 2"/>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35" name="Line 3"/>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36" name="Line 4"/>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37" name="Line 5"/>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38" name="Line 6"/>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39" name="Line 7"/>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40" name="Line 8"/>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41" name="Line 9"/>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42" name="Line 10"/>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43" name="Line 11"/>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44" name="Text Box 12"/>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9645" name="Text Box 13"/>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9646" name="Text Box 14"/>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69647" name="Text Box 15"/>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69648" name="Line 16"/>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49" name="Text Box 17"/>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9650" name="Text Box 18"/>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9651" name="Text Box 19"/>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9652" name="Text Box 20"/>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9653" name="Text Box 21"/>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9654" name="Text Box 22"/>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69655" name="Text Box 23"/>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9656" name="Text Box 24"/>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9657" name="Text Box 25"/>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69658" name="Text Box 26"/>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69659" name="Text Box 27"/>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9660" name="Text Box 28"/>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69661" name="Line 29"/>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62" name="Line 30"/>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63" name="Line 31"/>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64" name="Line 32"/>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65" name="Line 33"/>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66" name="Line 34"/>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67" name="Line 35"/>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68" name="Line 36"/>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69" name="Line 37"/>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70" name="Line 38"/>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71" name="Text Box 39"/>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9672" name="Text Box 40"/>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9673" name="Text Box 41"/>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69674" name="Text Box 42"/>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69675" name="Line 43"/>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76" name="Text Box 44"/>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9677" name="Text Box 45"/>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9678" name="Text Box 46"/>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9679" name="Text Box 47"/>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9680" name="Text Box 48"/>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9681" name="Text Box 49"/>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69682" name="Text Box 50"/>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9683" name="Text Box 51"/>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9684" name="Text Box 52"/>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69685" name="Text Box 53"/>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69686" name="Text Box 54"/>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9687" name="Text Box 55"/>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69688" name="Line 56"/>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89" name="Line 57"/>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90" name="Line 58"/>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91" name="Line 59"/>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92" name="Line 60"/>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93" name="Line 61"/>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94" name="Line 62"/>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95" name="Line 63"/>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96" name="Line 64"/>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97" name="Line 65"/>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698" name="Text Box 66"/>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9699" name="Text Box 67"/>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9700" name="Text Box 68"/>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69701" name="Text Box 69"/>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69702" name="Line 70"/>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9703" name="Text Box 71"/>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9704" name="Text Box 72"/>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69705" name="Text Box 73"/>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69706" name="Text Box 74"/>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9707" name="Text Box 75"/>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9708" name="Text Box 76"/>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69709" name="Text Box 77"/>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69710" name="Text Box 78"/>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69711" name="Text Box 79"/>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69712" name="Text Box 80"/>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69713" name="Text Box 81"/>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69714" name="Text Box 82"/>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69715" name="Text Box 84"/>
          <p:cNvSpPr txBox="1">
            <a:spLocks noChangeArrowheads="1"/>
          </p:cNvSpPr>
          <p:nvPr/>
        </p:nvSpPr>
        <p:spPr bwMode="auto">
          <a:xfrm>
            <a:off x="762000" y="4191000"/>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(8)</a:t>
            </a:r>
            <a:endParaRPr lang="en-US"/>
          </a:p>
        </p:txBody>
      </p:sp>
      <p:sp>
        <p:nvSpPr>
          <p:cNvPr id="69716" name="Text Box 85"/>
          <p:cNvSpPr txBox="1">
            <a:spLocks noChangeArrowheads="1"/>
          </p:cNvSpPr>
          <p:nvPr/>
        </p:nvSpPr>
        <p:spPr bwMode="auto">
          <a:xfrm>
            <a:off x="2971800" y="39624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(2,2)</a:t>
            </a:r>
            <a:endParaRPr lang="en-US"/>
          </a:p>
        </p:txBody>
      </p:sp>
      <p:sp>
        <p:nvSpPr>
          <p:cNvPr id="69717" name="Line 86"/>
          <p:cNvSpPr>
            <a:spLocks noChangeShapeType="1"/>
          </p:cNvSpPr>
          <p:nvPr/>
        </p:nvSpPr>
        <p:spPr bwMode="auto">
          <a:xfrm flipH="1" flipV="1">
            <a:off x="2895600" y="3886200"/>
            <a:ext cx="2286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grpSp>
        <p:nvGrpSpPr>
          <p:cNvPr id="2" name="Group 91"/>
          <p:cNvGrpSpPr>
            <a:grpSpLocks/>
          </p:cNvGrpSpPr>
          <p:nvPr/>
        </p:nvGrpSpPr>
        <p:grpSpPr bwMode="auto">
          <a:xfrm>
            <a:off x="3641725" y="1044575"/>
            <a:ext cx="2876550" cy="3451225"/>
            <a:chOff x="2294" y="658"/>
            <a:chExt cx="1812" cy="2174"/>
          </a:xfrm>
        </p:grpSpPr>
        <p:grpSp>
          <p:nvGrpSpPr>
            <p:cNvPr id="3" name="Group 90"/>
            <p:cNvGrpSpPr>
              <a:grpSpLocks/>
            </p:cNvGrpSpPr>
            <p:nvPr/>
          </p:nvGrpSpPr>
          <p:grpSpPr bwMode="auto">
            <a:xfrm>
              <a:off x="2294" y="658"/>
              <a:ext cx="351" cy="288"/>
              <a:chOff x="2294" y="658"/>
              <a:chExt cx="351" cy="288"/>
            </a:xfrm>
          </p:grpSpPr>
          <p:sp>
            <p:nvSpPr>
              <p:cNvPr id="69722" name="Text Box 83"/>
              <p:cNvSpPr txBox="1">
                <a:spLocks noChangeArrowheads="1"/>
              </p:cNvSpPr>
              <p:nvPr/>
            </p:nvSpPr>
            <p:spPr bwMode="auto">
              <a:xfrm>
                <a:off x="2294" y="658"/>
                <a:ext cx="351" cy="288"/>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(4)</a:t>
                </a:r>
                <a:endParaRPr lang="en-US"/>
              </a:p>
            </p:txBody>
          </p:sp>
          <p:sp>
            <p:nvSpPr>
              <p:cNvPr id="69723" name="Line 87"/>
              <p:cNvSpPr>
                <a:spLocks noChangeShapeType="1"/>
              </p:cNvSpPr>
              <p:nvPr/>
            </p:nvSpPr>
            <p:spPr bwMode="auto">
              <a:xfrm>
                <a:off x="2304" y="720"/>
                <a:ext cx="0" cy="144"/>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grpSp>
        <p:sp>
          <p:nvSpPr>
            <p:cNvPr id="69720" name="Text Box 88"/>
            <p:cNvSpPr txBox="1">
              <a:spLocks noChangeArrowheads="1"/>
            </p:cNvSpPr>
            <p:nvPr/>
          </p:nvSpPr>
          <p:spPr bwMode="auto">
            <a:xfrm>
              <a:off x="3350" y="1714"/>
              <a:ext cx="351" cy="288"/>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(6)</a:t>
              </a:r>
            </a:p>
          </p:txBody>
        </p:sp>
        <p:sp>
          <p:nvSpPr>
            <p:cNvPr id="69721" name="Text Box 89"/>
            <p:cNvSpPr txBox="1">
              <a:spLocks noChangeArrowheads="1"/>
            </p:cNvSpPr>
            <p:nvPr/>
          </p:nvSpPr>
          <p:spPr bwMode="auto">
            <a:xfrm>
              <a:off x="3648" y="2544"/>
              <a:ext cx="458" cy="288"/>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(12)</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Line 2"/>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83" name="Line 3"/>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84" name="Line 4"/>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85" name="Line 5"/>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86" name="Line 6"/>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87" name="Line 7"/>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88" name="Line 8"/>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89" name="Line 9"/>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90" name="Line 10"/>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91" name="Line 11"/>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92" name="Text Box 12"/>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1693" name="Text Box 13"/>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1694" name="Text Box 14"/>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1695" name="Text Box 15"/>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1696" name="Line 16"/>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697" name="Text Box 17"/>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1698" name="Text Box 18"/>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1699" name="Text Box 19"/>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1700" name="Text Box 20"/>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1701" name="Text Box 21"/>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1702" name="Text Box 22"/>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1703" name="Text Box 23"/>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1704" name="Text Box 24"/>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1705" name="Text Box 25"/>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1706" name="Text Box 26"/>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1707" name="Text Box 27"/>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1708" name="Text Box 28"/>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1709" name="Line 29"/>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0" name="Line 30"/>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1" name="Line 31"/>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2" name="Line 32"/>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3" name="Line 33"/>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4" name="Line 34"/>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5" name="Line 35"/>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6" name="Line 36"/>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7" name="Line 37"/>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8" name="Line 38"/>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19" name="Text Box 39"/>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1720" name="Text Box 40"/>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1721" name="Text Box 41"/>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1722" name="Text Box 42"/>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1723" name="Line 43"/>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24" name="Text Box 44"/>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1725" name="Text Box 45"/>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1726" name="Text Box 46"/>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1727" name="Text Box 47"/>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1728" name="Text Box 48"/>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1729" name="Text Box 49"/>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1730" name="Text Box 50"/>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1731" name="Text Box 51"/>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1732" name="Text Box 52"/>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1733" name="Text Box 53"/>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1734" name="Text Box 54"/>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1735" name="Text Box 55"/>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1736" name="Line 56"/>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37" name="Line 57"/>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38" name="Line 58"/>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39" name="Line 59"/>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40" name="Line 60"/>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41" name="Line 61"/>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42" name="Line 62"/>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43" name="Line 63"/>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44" name="Line 64"/>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45" name="Line 65"/>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46" name="Text Box 66"/>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1747" name="Text Box 67"/>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1748" name="Text Box 68"/>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1749" name="Text Box 69"/>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1750" name="Line 70"/>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51" name="Text Box 71"/>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1752" name="Text Box 72"/>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1753" name="Text Box 73"/>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1754" name="Text Box 74"/>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1755" name="Text Box 75"/>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1756" name="Text Box 76"/>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1757" name="Text Box 77"/>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1758" name="Text Box 78"/>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1759" name="Text Box 79"/>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1760" name="Text Box 80"/>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1761" name="Text Box 81"/>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1762" name="Text Box 82"/>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1763" name="Line 83"/>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64" name="Line 84"/>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65" name="Line 85"/>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66" name="Line 86"/>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67" name="Line 87"/>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68" name="Line 88"/>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69" name="Line 89"/>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70" name="Line 90"/>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71" name="Line 91"/>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72" name="Line 92"/>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73" name="Text Box 93"/>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1774" name="Text Box 94"/>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1775" name="Text Box 95"/>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1776" name="Text Box 96"/>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1777" name="Line 97"/>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1778" name="Text Box 98"/>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1779" name="Text Box 99"/>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1780" name="Text Box 100"/>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1781" name="Text Box 101"/>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1782" name="Text Box 102"/>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1783" name="Text Box 103"/>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1784" name="Text Box 104"/>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1785" name="Text Box 105"/>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1786" name="Text Box 106"/>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1787" name="Text Box 107"/>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1788" name="Text Box 108"/>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1789" name="Text Box 109"/>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5886" name="Text Box 110"/>
          <p:cNvSpPr txBox="1">
            <a:spLocks noChangeArrowheads="1"/>
          </p:cNvSpPr>
          <p:nvPr/>
        </p:nvSpPr>
        <p:spPr bwMode="auto">
          <a:xfrm>
            <a:off x="36417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(3,4)</a:t>
            </a:r>
            <a:endParaRPr lang="en-US"/>
          </a:p>
        </p:txBody>
      </p:sp>
      <p:sp>
        <p:nvSpPr>
          <p:cNvPr id="71791" name="Text Box 111"/>
          <p:cNvSpPr txBox="1">
            <a:spLocks noChangeArrowheads="1"/>
          </p:cNvSpPr>
          <p:nvPr/>
        </p:nvSpPr>
        <p:spPr bwMode="auto">
          <a:xfrm>
            <a:off x="762000" y="4191000"/>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(8)</a:t>
            </a:r>
            <a:endParaRPr lang="en-US"/>
          </a:p>
        </p:txBody>
      </p:sp>
      <p:sp>
        <p:nvSpPr>
          <p:cNvPr id="71792" name="Text Box 112"/>
          <p:cNvSpPr txBox="1">
            <a:spLocks noChangeArrowheads="1"/>
          </p:cNvSpPr>
          <p:nvPr/>
        </p:nvSpPr>
        <p:spPr bwMode="auto">
          <a:xfrm>
            <a:off x="2971800" y="39624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(2,2)</a:t>
            </a:r>
            <a:endParaRPr lang="en-US"/>
          </a:p>
        </p:txBody>
      </p:sp>
      <p:sp>
        <p:nvSpPr>
          <p:cNvPr id="71793" name="Line 113"/>
          <p:cNvSpPr>
            <a:spLocks noChangeShapeType="1"/>
          </p:cNvSpPr>
          <p:nvPr/>
        </p:nvSpPr>
        <p:spPr bwMode="auto">
          <a:xfrm flipH="1" flipV="1">
            <a:off x="2895600" y="3886200"/>
            <a:ext cx="2286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75890" name="Line 114"/>
          <p:cNvSpPr>
            <a:spLocks noChangeShapeType="1"/>
          </p:cNvSpPr>
          <p:nvPr/>
        </p:nvSpPr>
        <p:spPr bwMode="auto">
          <a:xfrm>
            <a:off x="3657600" y="1143000"/>
            <a:ext cx="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71795" name="Text Box 115"/>
          <p:cNvSpPr txBox="1">
            <a:spLocks noChangeArrowheads="1"/>
          </p:cNvSpPr>
          <p:nvPr/>
        </p:nvSpPr>
        <p:spPr bwMode="auto">
          <a:xfrm>
            <a:off x="5318125" y="2720975"/>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(6)</a:t>
            </a:r>
          </a:p>
        </p:txBody>
      </p:sp>
      <p:sp>
        <p:nvSpPr>
          <p:cNvPr id="71796" name="Text Box 116"/>
          <p:cNvSpPr txBox="1">
            <a:spLocks noChangeArrowheads="1"/>
          </p:cNvSpPr>
          <p:nvPr/>
        </p:nvSpPr>
        <p:spPr bwMode="auto">
          <a:xfrm>
            <a:off x="5791200" y="4038600"/>
            <a:ext cx="727075"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(12)</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5886">
                                            <p:txEl>
                                              <p:pRg st="0" end="0"/>
                                            </p:txEl>
                                          </p:spTgt>
                                        </p:tgtEl>
                                        <p:attrNameLst>
                                          <p:attrName>style.visibility</p:attrName>
                                        </p:attrNameLst>
                                      </p:cBhvr>
                                      <p:to>
                                        <p:strVal val="visible"/>
                                      </p:to>
                                    </p:set>
                                    <p:animEffect transition="in" filter="dissolve">
                                      <p:cBhvr>
                                        <p:cTn id="7" dur="500"/>
                                        <p:tgtEl>
                                          <p:spTgt spid="758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5890"/>
                                        </p:tgtEl>
                                        <p:attrNameLst>
                                          <p:attrName>style.visibility</p:attrName>
                                        </p:attrNameLst>
                                      </p:cBhvr>
                                      <p:to>
                                        <p:strVal val="visible"/>
                                      </p:to>
                                    </p:set>
                                    <p:animEffect transition="in" filter="dissolve">
                                      <p:cBhvr>
                                        <p:cTn id="12" dur="500"/>
                                        <p:tgtEl>
                                          <p:spTgt spid="75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86" grpId="0" build="p" autoUpdateAnimBg="0"/>
      <p:bldP spid="7589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730" name="Line 2"/>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31" name="Line 3"/>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32" name="Line 4"/>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33" name="Line 5"/>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34" name="Line 6"/>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35" name="Line 7"/>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36" name="Line 8"/>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37" name="Line 9"/>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38" name="Line 10"/>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39" name="Line 11"/>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40" name="Text Box 12"/>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3741" name="Text Box 13"/>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3742" name="Text Box 14"/>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3743" name="Text Box 15"/>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3744" name="Line 16"/>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45" name="Text Box 17"/>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3746" name="Text Box 18"/>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3747" name="Text Box 19"/>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3748" name="Text Box 20"/>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3749" name="Text Box 21"/>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3750" name="Text Box 22"/>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3751" name="Text Box 23"/>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3752" name="Text Box 24"/>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3753" name="Text Box 25"/>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3754" name="Text Box 26"/>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3755" name="Text Box 27"/>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3756" name="Text Box 28"/>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3757" name="Line 29"/>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58" name="Line 30"/>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59" name="Line 31"/>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60" name="Line 32"/>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61" name="Line 33"/>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62" name="Line 34"/>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63" name="Line 35"/>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64" name="Line 36"/>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65" name="Line 37"/>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66" name="Line 38"/>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67" name="Text Box 39"/>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3768" name="Text Box 40"/>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3769" name="Text Box 41"/>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3770" name="Text Box 42"/>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3771" name="Line 43"/>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72" name="Text Box 44"/>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3773" name="Text Box 45"/>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3774" name="Text Box 46"/>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3775" name="Text Box 47"/>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3776" name="Text Box 48"/>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3777" name="Text Box 49"/>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3778" name="Text Box 50"/>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3779" name="Text Box 51"/>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3780" name="Text Box 52"/>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3781" name="Text Box 53"/>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3782" name="Text Box 54"/>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3783" name="Text Box 55"/>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3784" name="Line 56"/>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85" name="Line 57"/>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86" name="Line 58"/>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87" name="Line 59"/>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88" name="Line 60"/>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89" name="Line 61"/>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90" name="Line 62"/>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91" name="Line 63"/>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92" name="Line 64"/>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93" name="Line 65"/>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94" name="Text Box 66"/>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3795" name="Text Box 67"/>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3796" name="Text Box 68"/>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3797" name="Text Box 69"/>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3798" name="Line 70"/>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799" name="Text Box 71"/>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3800" name="Text Box 72"/>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3801" name="Text Box 73"/>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3802" name="Text Box 74"/>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3803" name="Text Box 75"/>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3804" name="Text Box 76"/>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3805" name="Text Box 77"/>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3806" name="Text Box 78"/>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3807" name="Text Box 79"/>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3808" name="Text Box 80"/>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3809" name="Text Box 81"/>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3810" name="Text Box 82"/>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3811" name="Line 83"/>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12" name="Line 84"/>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13" name="Line 85"/>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14" name="Line 86"/>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15" name="Line 87"/>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16" name="Line 88"/>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17" name="Line 89"/>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18" name="Line 90"/>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19" name="Line 91"/>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20" name="Line 92"/>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21" name="Text Box 93"/>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3822" name="Text Box 94"/>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3823" name="Text Box 95"/>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3824" name="Text Box 96"/>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3825" name="Line 97"/>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26" name="Text Box 98"/>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3827" name="Text Box 99"/>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3828" name="Text Box 100"/>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3829" name="Text Box 101"/>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3830" name="Text Box 102"/>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3831" name="Text Box 103"/>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3832" name="Text Box 104"/>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3833" name="Text Box 105"/>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3834" name="Text Box 106"/>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3835" name="Text Box 107"/>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3836" name="Text Box 108"/>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3837" name="Text Box 109"/>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3838" name="Line 110"/>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39" name="Line 111"/>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40" name="Line 112"/>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41" name="Line 113"/>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42" name="Line 114"/>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43" name="Line 115"/>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44" name="Line 116"/>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45" name="Line 117"/>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46" name="Line 118"/>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47" name="Line 119"/>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48" name="Text Box 120"/>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3849" name="Text Box 121"/>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3850" name="Text Box 122"/>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3851" name="Text Box 123"/>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3852" name="Line 124"/>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3853" name="Text Box 125"/>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3854" name="Text Box 126"/>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3855" name="Text Box 127"/>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3856" name="Text Box 128"/>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3857" name="Text Box 129"/>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3858" name="Text Box 130"/>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3859" name="Text Box 131"/>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3860" name="Text Box 132"/>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3861" name="Text Box 133"/>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3862" name="Text Box 134"/>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3863" name="Text Box 135"/>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3864" name="Text Box 136"/>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3865" name="Text Box 137"/>
          <p:cNvSpPr txBox="1">
            <a:spLocks noChangeArrowheads="1"/>
          </p:cNvSpPr>
          <p:nvPr/>
        </p:nvSpPr>
        <p:spPr bwMode="auto">
          <a:xfrm>
            <a:off x="36417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(3,4)</a:t>
            </a:r>
            <a:endParaRPr lang="en-US"/>
          </a:p>
        </p:txBody>
      </p:sp>
      <p:sp>
        <p:nvSpPr>
          <p:cNvPr id="73866" name="Text Box 138"/>
          <p:cNvSpPr txBox="1">
            <a:spLocks noChangeArrowheads="1"/>
          </p:cNvSpPr>
          <p:nvPr/>
        </p:nvSpPr>
        <p:spPr bwMode="auto">
          <a:xfrm>
            <a:off x="762000" y="4191000"/>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(8)</a:t>
            </a:r>
            <a:endParaRPr lang="en-US"/>
          </a:p>
        </p:txBody>
      </p:sp>
      <p:sp>
        <p:nvSpPr>
          <p:cNvPr id="73867" name="Text Box 139"/>
          <p:cNvSpPr txBox="1">
            <a:spLocks noChangeArrowheads="1"/>
          </p:cNvSpPr>
          <p:nvPr/>
        </p:nvSpPr>
        <p:spPr bwMode="auto">
          <a:xfrm>
            <a:off x="2971800" y="39624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(2,2)</a:t>
            </a:r>
            <a:endParaRPr lang="en-US"/>
          </a:p>
        </p:txBody>
      </p:sp>
      <p:sp>
        <p:nvSpPr>
          <p:cNvPr id="73868" name="Line 140"/>
          <p:cNvSpPr>
            <a:spLocks noChangeShapeType="1"/>
          </p:cNvSpPr>
          <p:nvPr/>
        </p:nvSpPr>
        <p:spPr bwMode="auto">
          <a:xfrm flipH="1" flipV="1">
            <a:off x="2895600" y="3886200"/>
            <a:ext cx="2286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73869" name="Line 141"/>
          <p:cNvSpPr>
            <a:spLocks noChangeShapeType="1"/>
          </p:cNvSpPr>
          <p:nvPr/>
        </p:nvSpPr>
        <p:spPr bwMode="auto">
          <a:xfrm>
            <a:off x="3657600" y="1143000"/>
            <a:ext cx="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73870" name="Text Box 142"/>
          <p:cNvSpPr txBox="1">
            <a:spLocks noChangeArrowheads="1"/>
          </p:cNvSpPr>
          <p:nvPr/>
        </p:nvSpPr>
        <p:spPr bwMode="auto">
          <a:xfrm>
            <a:off x="5318125" y="2720975"/>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(6)</a:t>
            </a:r>
          </a:p>
        </p:txBody>
      </p:sp>
      <p:sp>
        <p:nvSpPr>
          <p:cNvPr id="73871" name="Text Box 143"/>
          <p:cNvSpPr txBox="1">
            <a:spLocks noChangeArrowheads="1"/>
          </p:cNvSpPr>
          <p:nvPr/>
        </p:nvSpPr>
        <p:spPr bwMode="auto">
          <a:xfrm>
            <a:off x="5791200" y="4038600"/>
            <a:ext cx="727075"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(12)</a:t>
            </a:r>
            <a:endParaRPr lang="en-US"/>
          </a:p>
        </p:txBody>
      </p:sp>
      <p:sp>
        <p:nvSpPr>
          <p:cNvPr id="76944" name="Text Box 144"/>
          <p:cNvSpPr txBox="1">
            <a:spLocks noChangeArrowheads="1"/>
          </p:cNvSpPr>
          <p:nvPr/>
        </p:nvSpPr>
        <p:spPr bwMode="auto">
          <a:xfrm>
            <a:off x="6232525" y="1044575"/>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(7)</a:t>
            </a:r>
            <a:endParaRPr lang="en-US"/>
          </a:p>
        </p:txBody>
      </p:sp>
      <p:sp>
        <p:nvSpPr>
          <p:cNvPr id="76945" name="Line 145"/>
          <p:cNvSpPr>
            <a:spLocks noChangeShapeType="1"/>
          </p:cNvSpPr>
          <p:nvPr/>
        </p:nvSpPr>
        <p:spPr bwMode="auto">
          <a:xfrm flipH="1">
            <a:off x="5867400" y="1295400"/>
            <a:ext cx="304800" cy="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944">
                                            <p:txEl>
                                              <p:pRg st="0" end="0"/>
                                            </p:txEl>
                                          </p:spTgt>
                                        </p:tgtEl>
                                        <p:attrNameLst>
                                          <p:attrName>style.visibility</p:attrName>
                                        </p:attrNameLst>
                                      </p:cBhvr>
                                      <p:to>
                                        <p:strVal val="visible"/>
                                      </p:to>
                                    </p:set>
                                    <p:animEffect transition="in" filter="dissolve">
                                      <p:cBhvr>
                                        <p:cTn id="7" dur="500"/>
                                        <p:tgtEl>
                                          <p:spTgt spid="769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945"/>
                                        </p:tgtEl>
                                        <p:attrNameLst>
                                          <p:attrName>style.visibility</p:attrName>
                                        </p:attrNameLst>
                                      </p:cBhvr>
                                      <p:to>
                                        <p:strVal val="visible"/>
                                      </p:to>
                                    </p:set>
                                    <p:animEffect transition="in" filter="dissolve">
                                      <p:cBhvr>
                                        <p:cTn id="12" dur="500"/>
                                        <p:tgtEl>
                                          <p:spTgt spid="76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44" grpId="0" build="p" autoUpdateAnimBg="0"/>
      <p:bldP spid="7694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Line 2"/>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779" name="Line 3"/>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780" name="Line 4"/>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781" name="Line 5"/>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782" name="Line 6"/>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783" name="Line 7"/>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784" name="Line 8"/>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785" name="Line 9"/>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786" name="Line 10"/>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787" name="Line 11"/>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788" name="Text Box 12"/>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5789" name="Text Box 13"/>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5790" name="Text Box 14"/>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5791" name="Text Box 15"/>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5792" name="Line 16"/>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793" name="Text Box 17"/>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5794" name="Text Box 18"/>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5795" name="Text Box 19"/>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5796" name="Text Box 20"/>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5797" name="Text Box 21"/>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5798" name="Text Box 22"/>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5799" name="Text Box 23"/>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5800" name="Text Box 24"/>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5801" name="Text Box 25"/>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5802" name="Text Box 26"/>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5803" name="Text Box 27"/>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5804" name="Text Box 28"/>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5805" name="Line 29"/>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06" name="Line 30"/>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07" name="Line 31"/>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08" name="Line 32"/>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09" name="Line 33"/>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10" name="Line 34"/>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11" name="Line 35"/>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12" name="Line 36"/>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13" name="Line 37"/>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14" name="Line 38"/>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15" name="Text Box 39"/>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5816" name="Text Box 40"/>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5817" name="Text Box 41"/>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5818" name="Text Box 42"/>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5819" name="Line 43"/>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20" name="Text Box 44"/>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5821" name="Text Box 45"/>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5822" name="Text Box 46"/>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5823" name="Text Box 47"/>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5824" name="Text Box 48"/>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5825" name="Text Box 49"/>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5826" name="Text Box 50"/>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5827" name="Text Box 51"/>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5828" name="Text Box 52"/>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5829" name="Text Box 53"/>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5830" name="Text Box 54"/>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5831" name="Text Box 55"/>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5832" name="Line 56"/>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33" name="Line 57"/>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34" name="Line 58"/>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35" name="Line 59"/>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36" name="Line 60"/>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37" name="Line 61"/>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38" name="Line 62"/>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39" name="Line 63"/>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40" name="Line 64"/>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41" name="Line 65"/>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42" name="Text Box 66"/>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5843" name="Text Box 67"/>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5844" name="Text Box 68"/>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5845" name="Text Box 69"/>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5846" name="Line 70"/>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47" name="Text Box 71"/>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5848" name="Text Box 72"/>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5849" name="Text Box 73"/>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5850" name="Text Box 74"/>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5851" name="Text Box 75"/>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5852" name="Text Box 76"/>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5853" name="Text Box 77"/>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5854" name="Text Box 78"/>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5855" name="Text Box 79"/>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5856" name="Text Box 80"/>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5857" name="Text Box 81"/>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5858" name="Text Box 82"/>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5859" name="Line 83"/>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60" name="Line 84"/>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61" name="Line 85"/>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62" name="Line 86"/>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63" name="Line 87"/>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64" name="Line 88"/>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65" name="Line 89"/>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66" name="Line 90"/>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67" name="Line 91"/>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68" name="Line 92"/>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69" name="Text Box 93"/>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5870" name="Text Box 94"/>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5871" name="Text Box 95"/>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5872" name="Text Box 96"/>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5873" name="Line 97"/>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74" name="Text Box 98"/>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5875" name="Text Box 99"/>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5876" name="Text Box 100"/>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5877" name="Text Box 101"/>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5878" name="Text Box 102"/>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5879" name="Text Box 103"/>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5880" name="Text Box 104"/>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5881" name="Text Box 105"/>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5882" name="Text Box 106"/>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5883" name="Text Box 107"/>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5884" name="Text Box 108"/>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5885" name="Text Box 109"/>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5886" name="Line 110"/>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87" name="Line 111"/>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88" name="Line 112"/>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89" name="Line 113"/>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90" name="Line 114"/>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91" name="Line 115"/>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92" name="Line 116"/>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93" name="Line 117"/>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94" name="Line 118"/>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95" name="Line 119"/>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896" name="Text Box 120"/>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5897" name="Text Box 121"/>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5898" name="Text Box 122"/>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5899" name="Text Box 123"/>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5900" name="Line 124"/>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5901" name="Text Box 125"/>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5902" name="Text Box 126"/>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5903" name="Text Box 127"/>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5904" name="Text Box 128"/>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5905" name="Text Box 129"/>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5906" name="Text Box 130"/>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5907" name="Text Box 131"/>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5908" name="Text Box 132"/>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5909" name="Text Box 133"/>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5910" name="Text Box 134"/>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5911" name="Text Box 135"/>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5912" name="Text Box 136"/>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5913" name="Text Box 137"/>
          <p:cNvSpPr txBox="1">
            <a:spLocks noChangeArrowheads="1"/>
          </p:cNvSpPr>
          <p:nvPr/>
        </p:nvSpPr>
        <p:spPr bwMode="auto">
          <a:xfrm>
            <a:off x="36417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(3,4)</a:t>
            </a:r>
            <a:endParaRPr lang="en-US"/>
          </a:p>
        </p:txBody>
      </p:sp>
      <p:sp>
        <p:nvSpPr>
          <p:cNvPr id="75914" name="Text Box 138"/>
          <p:cNvSpPr txBox="1">
            <a:spLocks noChangeArrowheads="1"/>
          </p:cNvSpPr>
          <p:nvPr/>
        </p:nvSpPr>
        <p:spPr bwMode="auto">
          <a:xfrm>
            <a:off x="762000" y="4191000"/>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(8)</a:t>
            </a:r>
            <a:endParaRPr lang="en-US"/>
          </a:p>
        </p:txBody>
      </p:sp>
      <p:sp>
        <p:nvSpPr>
          <p:cNvPr id="75915" name="Text Box 139"/>
          <p:cNvSpPr txBox="1">
            <a:spLocks noChangeArrowheads="1"/>
          </p:cNvSpPr>
          <p:nvPr/>
        </p:nvSpPr>
        <p:spPr bwMode="auto">
          <a:xfrm>
            <a:off x="2971800" y="39624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(2,2)</a:t>
            </a:r>
            <a:endParaRPr lang="en-US"/>
          </a:p>
        </p:txBody>
      </p:sp>
      <p:sp>
        <p:nvSpPr>
          <p:cNvPr id="75916" name="Line 140"/>
          <p:cNvSpPr>
            <a:spLocks noChangeShapeType="1"/>
          </p:cNvSpPr>
          <p:nvPr/>
        </p:nvSpPr>
        <p:spPr bwMode="auto">
          <a:xfrm flipH="1" flipV="1">
            <a:off x="2895600" y="3886200"/>
            <a:ext cx="2286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75917" name="Line 141"/>
          <p:cNvSpPr>
            <a:spLocks noChangeShapeType="1"/>
          </p:cNvSpPr>
          <p:nvPr/>
        </p:nvSpPr>
        <p:spPr bwMode="auto">
          <a:xfrm>
            <a:off x="3657600" y="1143000"/>
            <a:ext cx="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77966" name="Text Box 142"/>
          <p:cNvSpPr txBox="1">
            <a:spLocks noChangeArrowheads="1"/>
          </p:cNvSpPr>
          <p:nvPr/>
        </p:nvSpPr>
        <p:spPr bwMode="auto">
          <a:xfrm>
            <a:off x="5029200" y="26670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(4,6)</a:t>
            </a:r>
            <a:endParaRPr lang="en-US">
              <a:solidFill>
                <a:srgbClr val="009900"/>
              </a:solidFill>
            </a:endParaRPr>
          </a:p>
        </p:txBody>
      </p:sp>
      <p:sp>
        <p:nvSpPr>
          <p:cNvPr id="75919" name="Text Box 143"/>
          <p:cNvSpPr txBox="1">
            <a:spLocks noChangeArrowheads="1"/>
          </p:cNvSpPr>
          <p:nvPr/>
        </p:nvSpPr>
        <p:spPr bwMode="auto">
          <a:xfrm>
            <a:off x="5791200" y="4038600"/>
            <a:ext cx="727075"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(12)</a:t>
            </a:r>
            <a:endParaRPr lang="en-US"/>
          </a:p>
        </p:txBody>
      </p:sp>
      <p:sp>
        <p:nvSpPr>
          <p:cNvPr id="75920" name="Text Box 144"/>
          <p:cNvSpPr txBox="1">
            <a:spLocks noChangeArrowheads="1"/>
          </p:cNvSpPr>
          <p:nvPr/>
        </p:nvSpPr>
        <p:spPr bwMode="auto">
          <a:xfrm>
            <a:off x="6232525" y="1044575"/>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(7)</a:t>
            </a:r>
            <a:endParaRPr lang="en-US"/>
          </a:p>
        </p:txBody>
      </p:sp>
      <p:sp>
        <p:nvSpPr>
          <p:cNvPr id="75921" name="Line 145"/>
          <p:cNvSpPr>
            <a:spLocks noChangeShapeType="1"/>
          </p:cNvSpPr>
          <p:nvPr/>
        </p:nvSpPr>
        <p:spPr bwMode="auto">
          <a:xfrm flipH="1">
            <a:off x="5257800" y="3048000"/>
            <a:ext cx="152400" cy="152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75922" name="Line 146"/>
          <p:cNvSpPr>
            <a:spLocks noChangeShapeType="1"/>
          </p:cNvSpPr>
          <p:nvPr/>
        </p:nvSpPr>
        <p:spPr bwMode="auto">
          <a:xfrm flipH="1">
            <a:off x="5867400" y="1295400"/>
            <a:ext cx="304800" cy="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966">
                                            <p:txEl>
                                              <p:pRg st="0" end="0"/>
                                            </p:txEl>
                                          </p:spTgt>
                                        </p:tgtEl>
                                        <p:attrNameLst>
                                          <p:attrName>style.visibility</p:attrName>
                                        </p:attrNameLst>
                                      </p:cBhvr>
                                      <p:to>
                                        <p:strVal val="visible"/>
                                      </p:to>
                                    </p:set>
                                    <p:animEffect transition="in" filter="dissolve">
                                      <p:cBhvr>
                                        <p:cTn id="7" dur="500"/>
                                        <p:tgtEl>
                                          <p:spTgt spid="779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66" grpId="0" build="p"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826" name="Line 2"/>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27" name="Line 3"/>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28" name="Line 4"/>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29" name="Line 5"/>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30" name="Line 6"/>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31" name="Line 7"/>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32" name="Line 8"/>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33" name="Line 9"/>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34" name="Line 10"/>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35" name="Line 11"/>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36" name="Text Box 12"/>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7837" name="Text Box 13"/>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7838" name="Text Box 14"/>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7839" name="Text Box 15"/>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7840" name="Line 16"/>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41" name="Text Box 17"/>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7842" name="Text Box 18"/>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7843" name="Text Box 19"/>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7844" name="Text Box 20"/>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7845" name="Text Box 21"/>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7846" name="Text Box 22"/>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7847" name="Text Box 23"/>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7848" name="Text Box 24"/>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7849" name="Text Box 25"/>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7850" name="Text Box 26"/>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7851" name="Text Box 27"/>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7852" name="Text Box 28"/>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7853" name="Line 29"/>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54" name="Line 30"/>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55" name="Line 31"/>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56" name="Line 32"/>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57" name="Line 33"/>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58" name="Line 34"/>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59" name="Line 35"/>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60" name="Line 36"/>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61" name="Line 37"/>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62" name="Line 38"/>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63" name="Text Box 39"/>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7864" name="Text Box 40"/>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7865" name="Text Box 41"/>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7866" name="Text Box 42"/>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7867" name="Line 43"/>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68" name="Text Box 44"/>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7869" name="Text Box 45"/>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7870" name="Text Box 46"/>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7871" name="Text Box 47"/>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7872" name="Text Box 48"/>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7873" name="Text Box 49"/>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7874" name="Text Box 50"/>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7875" name="Text Box 51"/>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7876" name="Text Box 52"/>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7877" name="Text Box 53"/>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7878" name="Text Box 54"/>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7879" name="Text Box 55"/>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7880" name="Line 56"/>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81" name="Line 57"/>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82" name="Line 58"/>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83" name="Line 59"/>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84" name="Line 60"/>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85" name="Line 61"/>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86" name="Line 62"/>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87" name="Line 63"/>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88" name="Line 64"/>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89" name="Line 65"/>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90" name="Text Box 66"/>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7891" name="Text Box 67"/>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7892" name="Text Box 68"/>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7893" name="Text Box 69"/>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7894" name="Line 70"/>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895" name="Text Box 71"/>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7896" name="Text Box 72"/>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7897" name="Text Box 73"/>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7898" name="Text Box 74"/>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7899" name="Text Box 75"/>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7900" name="Text Box 76"/>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7901" name="Text Box 77"/>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7902" name="Text Box 78"/>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7903" name="Text Box 79"/>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7904" name="Text Box 80"/>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7905" name="Text Box 81"/>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7906" name="Text Box 82"/>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7907" name="Line 83"/>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08" name="Line 84"/>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09" name="Line 85"/>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10" name="Line 86"/>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11" name="Line 87"/>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12" name="Line 88"/>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13" name="Line 89"/>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14" name="Line 90"/>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15" name="Line 91"/>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16" name="Line 92"/>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17" name="Text Box 93"/>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7918" name="Text Box 94"/>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7919" name="Text Box 95"/>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7920" name="Text Box 96"/>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7921" name="Line 97"/>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22" name="Text Box 98"/>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7923" name="Text Box 99"/>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7924" name="Text Box 100"/>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7925" name="Text Box 101"/>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7926" name="Text Box 102"/>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7927" name="Text Box 103"/>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7928" name="Text Box 104"/>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7929" name="Text Box 105"/>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7930" name="Text Box 106"/>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7931" name="Text Box 107"/>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7932" name="Text Box 108"/>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7933" name="Text Box 109"/>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7934" name="Line 110"/>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35" name="Line 111"/>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36" name="Line 112"/>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37" name="Line 113"/>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38" name="Line 114"/>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39" name="Line 115"/>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40" name="Line 116"/>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41" name="Line 117"/>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42" name="Line 118"/>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43" name="Line 119"/>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44" name="Text Box 120"/>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7945" name="Text Box 121"/>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7946" name="Text Box 122"/>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7947" name="Text Box 123"/>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7948" name="Line 124"/>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7949" name="Text Box 125"/>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7950" name="Text Box 126"/>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7951" name="Text Box 127"/>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7952" name="Text Box 128"/>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7953" name="Text Box 129"/>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7954" name="Text Box 130"/>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7955" name="Text Box 131"/>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7956" name="Text Box 132"/>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7957" name="Text Box 133"/>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7958" name="Text Box 134"/>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7959" name="Text Box 135"/>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7960" name="Text Box 136"/>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7961" name="Text Box 137"/>
          <p:cNvSpPr txBox="1">
            <a:spLocks noChangeArrowheads="1"/>
          </p:cNvSpPr>
          <p:nvPr/>
        </p:nvSpPr>
        <p:spPr bwMode="auto">
          <a:xfrm>
            <a:off x="36417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(3,4)</a:t>
            </a:r>
            <a:endParaRPr lang="en-US"/>
          </a:p>
        </p:txBody>
      </p:sp>
      <p:sp>
        <p:nvSpPr>
          <p:cNvPr id="77962" name="Text Box 138"/>
          <p:cNvSpPr txBox="1">
            <a:spLocks noChangeArrowheads="1"/>
          </p:cNvSpPr>
          <p:nvPr/>
        </p:nvSpPr>
        <p:spPr bwMode="auto">
          <a:xfrm>
            <a:off x="762000" y="4191000"/>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(8)</a:t>
            </a:r>
            <a:endParaRPr lang="en-US"/>
          </a:p>
        </p:txBody>
      </p:sp>
      <p:sp>
        <p:nvSpPr>
          <p:cNvPr id="77963" name="Text Box 139"/>
          <p:cNvSpPr txBox="1">
            <a:spLocks noChangeArrowheads="1"/>
          </p:cNvSpPr>
          <p:nvPr/>
        </p:nvSpPr>
        <p:spPr bwMode="auto">
          <a:xfrm>
            <a:off x="2971800" y="39624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(2,2)</a:t>
            </a:r>
            <a:endParaRPr lang="en-US"/>
          </a:p>
        </p:txBody>
      </p:sp>
      <p:sp>
        <p:nvSpPr>
          <p:cNvPr id="77964" name="Line 140"/>
          <p:cNvSpPr>
            <a:spLocks noChangeShapeType="1"/>
          </p:cNvSpPr>
          <p:nvPr/>
        </p:nvSpPr>
        <p:spPr bwMode="auto">
          <a:xfrm flipH="1" flipV="1">
            <a:off x="2895600" y="3886200"/>
            <a:ext cx="2286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77965" name="Line 141"/>
          <p:cNvSpPr>
            <a:spLocks noChangeShapeType="1"/>
          </p:cNvSpPr>
          <p:nvPr/>
        </p:nvSpPr>
        <p:spPr bwMode="auto">
          <a:xfrm>
            <a:off x="3657600" y="1143000"/>
            <a:ext cx="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77966" name="Text Box 142"/>
          <p:cNvSpPr txBox="1">
            <a:spLocks noChangeArrowheads="1"/>
          </p:cNvSpPr>
          <p:nvPr/>
        </p:nvSpPr>
        <p:spPr bwMode="auto">
          <a:xfrm>
            <a:off x="5029200" y="26670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(4,6)</a:t>
            </a:r>
            <a:endParaRPr lang="en-US">
              <a:solidFill>
                <a:srgbClr val="009900"/>
              </a:solidFill>
            </a:endParaRPr>
          </a:p>
        </p:txBody>
      </p:sp>
      <p:sp>
        <p:nvSpPr>
          <p:cNvPr id="78991" name="Text Box 143"/>
          <p:cNvSpPr txBox="1">
            <a:spLocks noChangeArrowheads="1"/>
          </p:cNvSpPr>
          <p:nvPr/>
        </p:nvSpPr>
        <p:spPr bwMode="auto">
          <a:xfrm>
            <a:off x="5791200" y="4038600"/>
            <a:ext cx="727075"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(11)</a:t>
            </a:r>
            <a:endParaRPr lang="en-US"/>
          </a:p>
        </p:txBody>
      </p:sp>
      <p:sp>
        <p:nvSpPr>
          <p:cNvPr id="77968" name="Text Box 144"/>
          <p:cNvSpPr txBox="1">
            <a:spLocks noChangeArrowheads="1"/>
          </p:cNvSpPr>
          <p:nvPr/>
        </p:nvSpPr>
        <p:spPr bwMode="auto">
          <a:xfrm>
            <a:off x="6232525" y="1044575"/>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(7)</a:t>
            </a:r>
            <a:endParaRPr lang="en-US"/>
          </a:p>
        </p:txBody>
      </p:sp>
      <p:sp>
        <p:nvSpPr>
          <p:cNvPr id="77969" name="Line 145"/>
          <p:cNvSpPr>
            <a:spLocks noChangeShapeType="1"/>
          </p:cNvSpPr>
          <p:nvPr/>
        </p:nvSpPr>
        <p:spPr bwMode="auto">
          <a:xfrm flipH="1">
            <a:off x="5257800" y="3048000"/>
            <a:ext cx="152400" cy="152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78994" name="Line 146"/>
          <p:cNvSpPr>
            <a:spLocks noChangeShapeType="1"/>
          </p:cNvSpPr>
          <p:nvPr/>
        </p:nvSpPr>
        <p:spPr bwMode="auto">
          <a:xfrm flipH="1" flipV="1">
            <a:off x="6096000" y="3810000"/>
            <a:ext cx="762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77971" name="Line 148"/>
          <p:cNvSpPr>
            <a:spLocks noChangeShapeType="1"/>
          </p:cNvSpPr>
          <p:nvPr/>
        </p:nvSpPr>
        <p:spPr bwMode="auto">
          <a:xfrm flipH="1">
            <a:off x="5867400" y="1295400"/>
            <a:ext cx="304800" cy="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991">
                                            <p:txEl>
                                              <p:pRg st="0" end="0"/>
                                            </p:txEl>
                                          </p:spTgt>
                                        </p:tgtEl>
                                        <p:attrNameLst>
                                          <p:attrName>style.visibility</p:attrName>
                                        </p:attrNameLst>
                                      </p:cBhvr>
                                      <p:to>
                                        <p:strVal val="visible"/>
                                      </p:to>
                                    </p:set>
                                    <p:animEffect transition="in" filter="dissolve">
                                      <p:cBhvr>
                                        <p:cTn id="7" dur="500"/>
                                        <p:tgtEl>
                                          <p:spTgt spid="789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8994"/>
                                        </p:tgtEl>
                                        <p:attrNameLst>
                                          <p:attrName>style.visibility</p:attrName>
                                        </p:attrNameLst>
                                      </p:cBhvr>
                                      <p:to>
                                        <p:strVal val="visible"/>
                                      </p:to>
                                    </p:set>
                                    <p:animEffect transition="in" filter="dissolve">
                                      <p:cBhvr>
                                        <p:cTn id="12" dur="500"/>
                                        <p:tgtEl>
                                          <p:spTgt spid="78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991" grpId="0" build="p" autoUpdateAnimBg="0"/>
      <p:bldP spid="7899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874" name="Line 2"/>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875" name="Line 3"/>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876" name="Line 4"/>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877" name="Line 5"/>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878" name="Line 6"/>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879" name="Line 7"/>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880" name="Line 8"/>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881" name="Line 9"/>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882" name="Line 10"/>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883" name="Line 11"/>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884" name="Text Box 12"/>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9885" name="Text Box 13"/>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9886" name="Text Box 14"/>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9887" name="Text Box 15"/>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9888" name="Line 16"/>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889" name="Text Box 17"/>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9890" name="Text Box 18"/>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9891" name="Text Box 19"/>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9892" name="Text Box 20"/>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9893" name="Text Box 21"/>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9894" name="Text Box 22"/>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9895" name="Text Box 23"/>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9896" name="Text Box 24"/>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9897" name="Text Box 25"/>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9898" name="Text Box 26"/>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9899" name="Text Box 27"/>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9900" name="Text Box 28"/>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9901" name="Line 29"/>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02" name="Line 30"/>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03" name="Line 31"/>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04" name="Line 32"/>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05" name="Line 33"/>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06" name="Line 34"/>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07" name="Line 35"/>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08" name="Line 36"/>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09" name="Line 37"/>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10" name="Line 38"/>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11" name="Text Box 39"/>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9912" name="Text Box 40"/>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9913" name="Text Box 41"/>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9914" name="Text Box 42"/>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9915" name="Line 43"/>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16" name="Text Box 44"/>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9917" name="Text Box 45"/>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9918" name="Text Box 46"/>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9919" name="Text Box 47"/>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9920" name="Text Box 48"/>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9921" name="Text Box 49"/>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9922" name="Text Box 50"/>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9923" name="Text Box 51"/>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9924" name="Text Box 52"/>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9925" name="Text Box 53"/>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9926" name="Text Box 54"/>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9927" name="Text Box 55"/>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9928" name="Line 56"/>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29" name="Line 57"/>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30" name="Line 58"/>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31" name="Line 59"/>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32" name="Line 60"/>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33" name="Line 61"/>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34" name="Line 62"/>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35" name="Line 63"/>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36" name="Line 64"/>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37" name="Line 65"/>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38" name="Text Box 66"/>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9939" name="Text Box 67"/>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9940" name="Text Box 68"/>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9941" name="Text Box 69"/>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9942" name="Line 70"/>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43" name="Text Box 71"/>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9944" name="Text Box 72"/>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9945" name="Text Box 73"/>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9946" name="Text Box 74"/>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9947" name="Text Box 75"/>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9948" name="Text Box 76"/>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9949" name="Text Box 77"/>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9950" name="Text Box 78"/>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9951" name="Text Box 79"/>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9952" name="Text Box 80"/>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9953" name="Text Box 81"/>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9954" name="Text Box 82"/>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9955" name="Line 83"/>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56" name="Line 84"/>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57" name="Line 85"/>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58" name="Line 86"/>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59" name="Line 87"/>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60" name="Line 88"/>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61" name="Line 89"/>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62" name="Line 90"/>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63" name="Line 91"/>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64" name="Line 92"/>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65" name="Text Box 93"/>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9966" name="Text Box 94"/>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9967" name="Text Box 95"/>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9968" name="Text Box 96"/>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9969" name="Line 97"/>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70" name="Text Box 98"/>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9971" name="Text Box 99"/>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9972" name="Text Box 100"/>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9973" name="Text Box 101"/>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9974" name="Text Box 102"/>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9975" name="Text Box 103"/>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79976" name="Text Box 104"/>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9977" name="Text Box 105"/>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79978" name="Text Box 106"/>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79979" name="Text Box 107"/>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79980" name="Text Box 108"/>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79981" name="Text Box 109"/>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79982" name="Line 110"/>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83" name="Line 111"/>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84" name="Line 112"/>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85" name="Line 113"/>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86" name="Line 114"/>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87" name="Line 115"/>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88" name="Line 116"/>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89" name="Line 117"/>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90" name="Line 118"/>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91" name="Line 119"/>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92" name="Text Box 120"/>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79993" name="Text Box 121"/>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79994" name="Text Box 122"/>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79995" name="Text Box 123"/>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79996" name="Line 124"/>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79997" name="Text Box 125"/>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9998" name="Text Box 126"/>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79999" name="Text Box 127"/>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0000" name="Text Box 128"/>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0001" name="Text Box 129"/>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0002" name="Text Box 130"/>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0003" name="Text Box 131"/>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0004" name="Text Box 132"/>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0005" name="Text Box 133"/>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0006" name="Text Box 134"/>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0007" name="Text Box 135"/>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0008" name="Text Box 136"/>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0009" name="Text Box 137"/>
          <p:cNvSpPr txBox="1">
            <a:spLocks noChangeArrowheads="1"/>
          </p:cNvSpPr>
          <p:nvPr/>
        </p:nvSpPr>
        <p:spPr bwMode="auto">
          <a:xfrm>
            <a:off x="36417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(3,4)</a:t>
            </a:r>
            <a:endParaRPr lang="en-US"/>
          </a:p>
        </p:txBody>
      </p:sp>
      <p:sp>
        <p:nvSpPr>
          <p:cNvPr id="80010" name="Text Box 138"/>
          <p:cNvSpPr txBox="1">
            <a:spLocks noChangeArrowheads="1"/>
          </p:cNvSpPr>
          <p:nvPr/>
        </p:nvSpPr>
        <p:spPr bwMode="auto">
          <a:xfrm>
            <a:off x="762000" y="4191000"/>
            <a:ext cx="557213"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(8)</a:t>
            </a:r>
            <a:endParaRPr lang="en-US"/>
          </a:p>
        </p:txBody>
      </p:sp>
      <p:sp>
        <p:nvSpPr>
          <p:cNvPr id="80011" name="Text Box 139"/>
          <p:cNvSpPr txBox="1">
            <a:spLocks noChangeArrowheads="1"/>
          </p:cNvSpPr>
          <p:nvPr/>
        </p:nvSpPr>
        <p:spPr bwMode="auto">
          <a:xfrm>
            <a:off x="2971800" y="39624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(2,2)</a:t>
            </a:r>
            <a:endParaRPr lang="en-US"/>
          </a:p>
        </p:txBody>
      </p:sp>
      <p:sp>
        <p:nvSpPr>
          <p:cNvPr id="80012" name="Line 140"/>
          <p:cNvSpPr>
            <a:spLocks noChangeShapeType="1"/>
          </p:cNvSpPr>
          <p:nvPr/>
        </p:nvSpPr>
        <p:spPr bwMode="auto">
          <a:xfrm flipH="1" flipV="1">
            <a:off x="2895600" y="3886200"/>
            <a:ext cx="2286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013" name="Line 141"/>
          <p:cNvSpPr>
            <a:spLocks noChangeShapeType="1"/>
          </p:cNvSpPr>
          <p:nvPr/>
        </p:nvSpPr>
        <p:spPr bwMode="auto">
          <a:xfrm>
            <a:off x="3657600" y="1143000"/>
            <a:ext cx="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014" name="Text Box 142"/>
          <p:cNvSpPr txBox="1">
            <a:spLocks noChangeArrowheads="1"/>
          </p:cNvSpPr>
          <p:nvPr/>
        </p:nvSpPr>
        <p:spPr bwMode="auto">
          <a:xfrm>
            <a:off x="5029200" y="26670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(4,6)</a:t>
            </a:r>
            <a:endParaRPr lang="en-US">
              <a:solidFill>
                <a:srgbClr val="009900"/>
              </a:solidFill>
            </a:endParaRPr>
          </a:p>
        </p:txBody>
      </p:sp>
      <p:sp>
        <p:nvSpPr>
          <p:cNvPr id="80015" name="Text Box 143"/>
          <p:cNvSpPr txBox="1">
            <a:spLocks noChangeArrowheads="1"/>
          </p:cNvSpPr>
          <p:nvPr/>
        </p:nvSpPr>
        <p:spPr bwMode="auto">
          <a:xfrm>
            <a:off x="5791200" y="4038600"/>
            <a:ext cx="727075"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(11)</a:t>
            </a:r>
            <a:endParaRPr lang="en-US"/>
          </a:p>
        </p:txBody>
      </p:sp>
      <p:sp>
        <p:nvSpPr>
          <p:cNvPr id="80016" name="Text Box 144"/>
          <p:cNvSpPr txBox="1">
            <a:spLocks noChangeArrowheads="1"/>
          </p:cNvSpPr>
          <p:nvPr/>
        </p:nvSpPr>
        <p:spPr bwMode="auto">
          <a:xfrm>
            <a:off x="62325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(5,7)</a:t>
            </a:r>
            <a:endParaRPr lang="en-US"/>
          </a:p>
        </p:txBody>
      </p:sp>
      <p:sp>
        <p:nvSpPr>
          <p:cNvPr id="80017" name="Line 145"/>
          <p:cNvSpPr>
            <a:spLocks noChangeShapeType="1"/>
          </p:cNvSpPr>
          <p:nvPr/>
        </p:nvSpPr>
        <p:spPr bwMode="auto">
          <a:xfrm flipH="1">
            <a:off x="5257800" y="3048000"/>
            <a:ext cx="152400" cy="152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018" name="Line 146"/>
          <p:cNvSpPr>
            <a:spLocks noChangeShapeType="1"/>
          </p:cNvSpPr>
          <p:nvPr/>
        </p:nvSpPr>
        <p:spPr bwMode="auto">
          <a:xfrm flipH="1" flipV="1">
            <a:off x="6096000" y="3810000"/>
            <a:ext cx="762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0019" name="Line 148"/>
          <p:cNvSpPr>
            <a:spLocks noChangeShapeType="1"/>
          </p:cNvSpPr>
          <p:nvPr/>
        </p:nvSpPr>
        <p:spPr bwMode="auto">
          <a:xfrm flipH="1">
            <a:off x="5867400" y="1295400"/>
            <a:ext cx="304800" cy="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Line 2"/>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23" name="Line 3"/>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24" name="Line 4"/>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25" name="Line 5"/>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26" name="Line 6"/>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27" name="Line 7"/>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28" name="Line 8"/>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29" name="Line 9"/>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30" name="Line 10"/>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31" name="Line 11"/>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32" name="Text Box 12"/>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1933" name="Text Box 13"/>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1934" name="Text Box 14"/>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1935" name="Text Box 15"/>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1936" name="Line 16"/>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37" name="Text Box 17"/>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1938" name="Text Box 18"/>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1939" name="Text Box 19"/>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1940" name="Text Box 20"/>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1941" name="Text Box 21"/>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1942" name="Text Box 22"/>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1943" name="Text Box 23"/>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1944" name="Text Box 24"/>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1945" name="Text Box 25"/>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1946" name="Text Box 26"/>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1947" name="Text Box 27"/>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1948" name="Text Box 28"/>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1949" name="Line 29"/>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50" name="Line 30"/>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51" name="Line 31"/>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52" name="Line 32"/>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53" name="Line 33"/>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54" name="Line 34"/>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55" name="Line 35"/>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56" name="Line 36"/>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57" name="Line 37"/>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58" name="Line 38"/>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59" name="Text Box 39"/>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1960" name="Text Box 40"/>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1961" name="Text Box 41"/>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1962" name="Text Box 42"/>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1963" name="Line 43"/>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64" name="Text Box 44"/>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1965" name="Text Box 45"/>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1966" name="Text Box 46"/>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1967" name="Text Box 47"/>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1968" name="Text Box 48"/>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1969" name="Text Box 49"/>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1970" name="Text Box 50"/>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1971" name="Text Box 51"/>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1972" name="Text Box 52"/>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1973" name="Text Box 53"/>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1974" name="Text Box 54"/>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1975" name="Text Box 55"/>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1976" name="Line 56"/>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77" name="Line 57"/>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78" name="Line 58"/>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79" name="Line 59"/>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80" name="Line 60"/>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81" name="Line 61"/>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82" name="Line 62"/>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83" name="Line 63"/>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84" name="Line 64"/>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85" name="Line 65"/>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86" name="Text Box 66"/>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1987" name="Text Box 67"/>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1988" name="Text Box 68"/>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1989" name="Text Box 69"/>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1990" name="Line 70"/>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1991" name="Text Box 71"/>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1992" name="Text Box 72"/>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1993" name="Text Box 73"/>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1994" name="Text Box 74"/>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1995" name="Text Box 75"/>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1996" name="Text Box 76"/>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1997" name="Text Box 77"/>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1998" name="Text Box 78"/>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1999" name="Text Box 79"/>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2000" name="Text Box 80"/>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2001" name="Text Box 81"/>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2002" name="Text Box 82"/>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2003" name="Line 83"/>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04" name="Line 84"/>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05" name="Line 85"/>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06" name="Line 86"/>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07" name="Line 87"/>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08" name="Line 88"/>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09" name="Line 89"/>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10" name="Line 90"/>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11" name="Line 91"/>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12" name="Line 92"/>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13" name="Text Box 93"/>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2014" name="Text Box 94"/>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2015" name="Text Box 95"/>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2016" name="Text Box 96"/>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2017" name="Line 97"/>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18" name="Text Box 98"/>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2019" name="Text Box 99"/>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2020" name="Text Box 100"/>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2021" name="Text Box 101"/>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2022" name="Text Box 102"/>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2023" name="Text Box 103"/>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2024" name="Text Box 104"/>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2025" name="Text Box 105"/>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2026" name="Text Box 106"/>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2027" name="Text Box 107"/>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2028" name="Text Box 108"/>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2029" name="Text Box 109"/>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2030" name="Line 110"/>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31" name="Line 111"/>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32" name="Line 112"/>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33" name="Line 113"/>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34" name="Line 114"/>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35" name="Line 115"/>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36" name="Line 116"/>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37" name="Line 117"/>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38" name="Line 118"/>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39" name="Line 119"/>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40" name="Text Box 120"/>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2041" name="Text Box 121"/>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2042" name="Text Box 122"/>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2043" name="Text Box 123"/>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2044" name="Line 124"/>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2045" name="Text Box 125"/>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2046" name="Text Box 126"/>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2047" name="Text Box 127"/>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2048" name="Text Box 128"/>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2049" name="Text Box 129"/>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2050" name="Text Box 130"/>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2051" name="Text Box 131"/>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2052" name="Text Box 132"/>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2053" name="Text Box 133"/>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2054" name="Text Box 134"/>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2055" name="Text Box 135"/>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2056" name="Text Box 136"/>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2057" name="Text Box 137"/>
          <p:cNvSpPr txBox="1">
            <a:spLocks noChangeArrowheads="1"/>
          </p:cNvSpPr>
          <p:nvPr/>
        </p:nvSpPr>
        <p:spPr bwMode="auto">
          <a:xfrm>
            <a:off x="36417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(3,4)</a:t>
            </a:r>
            <a:endParaRPr lang="en-US"/>
          </a:p>
        </p:txBody>
      </p:sp>
      <p:sp>
        <p:nvSpPr>
          <p:cNvPr id="82058" name="Text Box 138"/>
          <p:cNvSpPr txBox="1">
            <a:spLocks noChangeArrowheads="1"/>
          </p:cNvSpPr>
          <p:nvPr/>
        </p:nvSpPr>
        <p:spPr bwMode="auto">
          <a:xfrm>
            <a:off x="609600" y="41910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(6,8)</a:t>
            </a:r>
            <a:endParaRPr lang="en-US"/>
          </a:p>
        </p:txBody>
      </p:sp>
      <p:sp>
        <p:nvSpPr>
          <p:cNvPr id="82059" name="Text Box 139"/>
          <p:cNvSpPr txBox="1">
            <a:spLocks noChangeArrowheads="1"/>
          </p:cNvSpPr>
          <p:nvPr/>
        </p:nvSpPr>
        <p:spPr bwMode="auto">
          <a:xfrm>
            <a:off x="2971800" y="39624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(2,2)</a:t>
            </a:r>
            <a:endParaRPr lang="en-US"/>
          </a:p>
        </p:txBody>
      </p:sp>
      <p:sp>
        <p:nvSpPr>
          <p:cNvPr id="82060" name="Line 140"/>
          <p:cNvSpPr>
            <a:spLocks noChangeShapeType="1"/>
          </p:cNvSpPr>
          <p:nvPr/>
        </p:nvSpPr>
        <p:spPr bwMode="auto">
          <a:xfrm flipH="1" flipV="1">
            <a:off x="2895600" y="3886200"/>
            <a:ext cx="2286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2061" name="Line 141"/>
          <p:cNvSpPr>
            <a:spLocks noChangeShapeType="1"/>
          </p:cNvSpPr>
          <p:nvPr/>
        </p:nvSpPr>
        <p:spPr bwMode="auto">
          <a:xfrm>
            <a:off x="3657600" y="1143000"/>
            <a:ext cx="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2062" name="Text Box 142"/>
          <p:cNvSpPr txBox="1">
            <a:spLocks noChangeArrowheads="1"/>
          </p:cNvSpPr>
          <p:nvPr/>
        </p:nvSpPr>
        <p:spPr bwMode="auto">
          <a:xfrm>
            <a:off x="5029200" y="26670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(4,6)</a:t>
            </a:r>
            <a:endParaRPr lang="en-US">
              <a:solidFill>
                <a:srgbClr val="009900"/>
              </a:solidFill>
            </a:endParaRPr>
          </a:p>
        </p:txBody>
      </p:sp>
      <p:sp>
        <p:nvSpPr>
          <p:cNvPr id="82063" name="Text Box 143"/>
          <p:cNvSpPr txBox="1">
            <a:spLocks noChangeArrowheads="1"/>
          </p:cNvSpPr>
          <p:nvPr/>
        </p:nvSpPr>
        <p:spPr bwMode="auto">
          <a:xfrm>
            <a:off x="5791200" y="4038600"/>
            <a:ext cx="727075" cy="457200"/>
          </a:xfrm>
          <a:prstGeom prst="rect">
            <a:avLst/>
          </a:prstGeom>
          <a:noFill/>
          <a:ln w="12700">
            <a:noFill/>
            <a:miter lim="800000"/>
            <a:headEnd/>
            <a:tailEnd/>
          </a:ln>
        </p:spPr>
        <p:txBody>
          <a:bodyPr wrap="none">
            <a:prstTxWarp prst="textNoShape">
              <a:avLst/>
            </a:prstTxWarp>
            <a:spAutoFit/>
          </a:bodyPr>
          <a:lstStyle/>
          <a:p>
            <a:r>
              <a:rPr lang="en-US">
                <a:solidFill>
                  <a:srgbClr val="009900"/>
                </a:solidFill>
              </a:rPr>
              <a:t>(11)</a:t>
            </a:r>
            <a:endParaRPr lang="en-US"/>
          </a:p>
        </p:txBody>
      </p:sp>
      <p:sp>
        <p:nvSpPr>
          <p:cNvPr id="82064" name="Text Box 144"/>
          <p:cNvSpPr txBox="1">
            <a:spLocks noChangeArrowheads="1"/>
          </p:cNvSpPr>
          <p:nvPr/>
        </p:nvSpPr>
        <p:spPr bwMode="auto">
          <a:xfrm>
            <a:off x="62325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(5,7)</a:t>
            </a:r>
            <a:endParaRPr lang="en-US"/>
          </a:p>
        </p:txBody>
      </p:sp>
      <p:sp>
        <p:nvSpPr>
          <p:cNvPr id="82065" name="Line 145"/>
          <p:cNvSpPr>
            <a:spLocks noChangeShapeType="1"/>
          </p:cNvSpPr>
          <p:nvPr/>
        </p:nvSpPr>
        <p:spPr bwMode="auto">
          <a:xfrm flipH="1">
            <a:off x="5257800" y="3048000"/>
            <a:ext cx="152400" cy="152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2066" name="Line 146"/>
          <p:cNvSpPr>
            <a:spLocks noChangeShapeType="1"/>
          </p:cNvSpPr>
          <p:nvPr/>
        </p:nvSpPr>
        <p:spPr bwMode="auto">
          <a:xfrm flipH="1" flipV="1">
            <a:off x="6096000" y="3810000"/>
            <a:ext cx="762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2067" name="Line 148"/>
          <p:cNvSpPr>
            <a:spLocks noChangeShapeType="1"/>
          </p:cNvSpPr>
          <p:nvPr/>
        </p:nvSpPr>
        <p:spPr bwMode="auto">
          <a:xfrm flipV="1">
            <a:off x="990600" y="3733800"/>
            <a:ext cx="0" cy="4572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2068" name="Line 149"/>
          <p:cNvSpPr>
            <a:spLocks noChangeShapeType="1"/>
          </p:cNvSpPr>
          <p:nvPr/>
        </p:nvSpPr>
        <p:spPr bwMode="auto">
          <a:xfrm flipH="1">
            <a:off x="5867400" y="1295400"/>
            <a:ext cx="304800" cy="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Line 2"/>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71" name="Line 3"/>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72" name="Line 4"/>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73" name="Line 5"/>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74" name="Line 6"/>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75" name="Line 7"/>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76" name="Line 8"/>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77" name="Line 9"/>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78" name="Line 10"/>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79" name="Line 11"/>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80" name="Text Box 12"/>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3981" name="Text Box 13"/>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3982" name="Text Box 14"/>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3983" name="Text Box 15"/>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3984" name="Line 16"/>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85" name="Text Box 17"/>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3986" name="Text Box 18"/>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3987" name="Text Box 19"/>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3988" name="Text Box 20"/>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3989" name="Text Box 21"/>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3990" name="Text Box 22"/>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3991" name="Text Box 23"/>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3992" name="Text Box 24"/>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3993" name="Text Box 25"/>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3994" name="Text Box 26"/>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3995" name="Text Box 27"/>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3996" name="Text Box 28"/>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3997" name="Line 29"/>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98" name="Line 30"/>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3999" name="Line 31"/>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00" name="Line 32"/>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01" name="Line 33"/>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02" name="Line 34"/>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03" name="Line 35"/>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04" name="Line 36"/>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05" name="Line 37"/>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06" name="Line 38"/>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07" name="Text Box 39"/>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4008" name="Text Box 40"/>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4009" name="Text Box 41"/>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4010" name="Text Box 42"/>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4011" name="Line 43"/>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12" name="Text Box 44"/>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4013" name="Text Box 45"/>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4014" name="Text Box 46"/>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4015" name="Text Box 47"/>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4016" name="Text Box 48"/>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4017" name="Text Box 49"/>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4018" name="Text Box 50"/>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4019" name="Text Box 51"/>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4020" name="Text Box 52"/>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4021" name="Text Box 53"/>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4022" name="Text Box 54"/>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4023" name="Text Box 55"/>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4024" name="Line 56"/>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25" name="Line 57"/>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26" name="Line 58"/>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27" name="Line 59"/>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28" name="Line 60"/>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29" name="Line 61"/>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30" name="Line 62"/>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31" name="Line 63"/>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32" name="Line 64"/>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33" name="Line 65"/>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34" name="Text Box 66"/>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4035" name="Text Box 67"/>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4036" name="Text Box 68"/>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4037" name="Text Box 69"/>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4038" name="Line 70"/>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39" name="Text Box 71"/>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4040" name="Text Box 72"/>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4041" name="Text Box 73"/>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4042" name="Text Box 74"/>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4043" name="Text Box 75"/>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4044" name="Text Box 76"/>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4045" name="Text Box 77"/>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4046" name="Text Box 78"/>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4047" name="Text Box 79"/>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4048" name="Text Box 80"/>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4049" name="Text Box 81"/>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4050" name="Text Box 82"/>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4051" name="Line 83"/>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52" name="Line 84"/>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53" name="Line 85"/>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54" name="Line 86"/>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55" name="Line 87"/>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56" name="Line 88"/>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57" name="Line 89"/>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58" name="Line 90"/>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59" name="Line 91"/>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60" name="Line 92"/>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61" name="Text Box 93"/>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4062" name="Text Box 94"/>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4063" name="Text Box 95"/>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4064" name="Text Box 96"/>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4065" name="Line 97"/>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66" name="Text Box 98"/>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4067" name="Text Box 99"/>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4068" name="Text Box 100"/>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4069" name="Text Box 101"/>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4070" name="Text Box 102"/>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4071" name="Text Box 103"/>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4072" name="Text Box 104"/>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4073" name="Text Box 105"/>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4074" name="Text Box 106"/>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4075" name="Text Box 107"/>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4076" name="Text Box 108"/>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4077" name="Text Box 109"/>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4078" name="Line 110"/>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79" name="Line 111"/>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80" name="Line 112"/>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81" name="Line 113"/>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82" name="Line 114"/>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83" name="Line 115"/>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84" name="Line 116"/>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85" name="Line 117"/>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86" name="Line 118"/>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87" name="Line 119"/>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88" name="Text Box 120"/>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4089" name="Text Box 121"/>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4090" name="Text Box 122"/>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4091" name="Text Box 123"/>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4092" name="Line 124"/>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4093" name="Text Box 125"/>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4094" name="Text Box 126"/>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4095" name="Text Box 127"/>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4096" name="Text Box 128"/>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4097" name="Text Box 129"/>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4098" name="Text Box 130"/>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4099" name="Text Box 131"/>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4100" name="Text Box 132"/>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4101" name="Text Box 133"/>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4102" name="Text Box 134"/>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4103" name="Text Box 135"/>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4104" name="Text Box 136"/>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4105" name="Text Box 137"/>
          <p:cNvSpPr txBox="1">
            <a:spLocks noChangeArrowheads="1"/>
          </p:cNvSpPr>
          <p:nvPr/>
        </p:nvSpPr>
        <p:spPr bwMode="auto">
          <a:xfrm>
            <a:off x="36417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(3,4)</a:t>
            </a:r>
            <a:endParaRPr lang="en-US"/>
          </a:p>
        </p:txBody>
      </p:sp>
      <p:sp>
        <p:nvSpPr>
          <p:cNvPr id="84106" name="Text Box 138"/>
          <p:cNvSpPr txBox="1">
            <a:spLocks noChangeArrowheads="1"/>
          </p:cNvSpPr>
          <p:nvPr/>
        </p:nvSpPr>
        <p:spPr bwMode="auto">
          <a:xfrm>
            <a:off x="609600" y="41910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(6,8)</a:t>
            </a:r>
            <a:endParaRPr lang="en-US"/>
          </a:p>
        </p:txBody>
      </p:sp>
      <p:sp>
        <p:nvSpPr>
          <p:cNvPr id="84107" name="Text Box 139"/>
          <p:cNvSpPr txBox="1">
            <a:spLocks noChangeArrowheads="1"/>
          </p:cNvSpPr>
          <p:nvPr/>
        </p:nvSpPr>
        <p:spPr bwMode="auto">
          <a:xfrm>
            <a:off x="2971800" y="39624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(2,2)</a:t>
            </a:r>
            <a:endParaRPr lang="en-US"/>
          </a:p>
        </p:txBody>
      </p:sp>
      <p:sp>
        <p:nvSpPr>
          <p:cNvPr id="84108" name="Line 140"/>
          <p:cNvSpPr>
            <a:spLocks noChangeShapeType="1"/>
          </p:cNvSpPr>
          <p:nvPr/>
        </p:nvSpPr>
        <p:spPr bwMode="auto">
          <a:xfrm flipH="1" flipV="1">
            <a:off x="2895600" y="3886200"/>
            <a:ext cx="2286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4109" name="Line 141"/>
          <p:cNvSpPr>
            <a:spLocks noChangeShapeType="1"/>
          </p:cNvSpPr>
          <p:nvPr/>
        </p:nvSpPr>
        <p:spPr bwMode="auto">
          <a:xfrm>
            <a:off x="3657600" y="1143000"/>
            <a:ext cx="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4110" name="Text Box 142"/>
          <p:cNvSpPr txBox="1">
            <a:spLocks noChangeArrowheads="1"/>
          </p:cNvSpPr>
          <p:nvPr/>
        </p:nvSpPr>
        <p:spPr bwMode="auto">
          <a:xfrm>
            <a:off x="5029200" y="26670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(4,6)</a:t>
            </a:r>
            <a:endParaRPr lang="en-US">
              <a:solidFill>
                <a:srgbClr val="009900"/>
              </a:solidFill>
            </a:endParaRPr>
          </a:p>
        </p:txBody>
      </p:sp>
      <p:sp>
        <p:nvSpPr>
          <p:cNvPr id="82063" name="Text Box 143"/>
          <p:cNvSpPr txBox="1">
            <a:spLocks noChangeArrowheads="1"/>
          </p:cNvSpPr>
          <p:nvPr/>
        </p:nvSpPr>
        <p:spPr bwMode="auto">
          <a:xfrm>
            <a:off x="5562600" y="4038600"/>
            <a:ext cx="981075"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(7,11)</a:t>
            </a:r>
            <a:endParaRPr lang="en-US"/>
          </a:p>
        </p:txBody>
      </p:sp>
      <p:sp>
        <p:nvSpPr>
          <p:cNvPr id="84112" name="Text Box 144"/>
          <p:cNvSpPr txBox="1">
            <a:spLocks noChangeArrowheads="1"/>
          </p:cNvSpPr>
          <p:nvPr/>
        </p:nvSpPr>
        <p:spPr bwMode="auto">
          <a:xfrm>
            <a:off x="62325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(5,7)</a:t>
            </a:r>
            <a:endParaRPr lang="en-US"/>
          </a:p>
        </p:txBody>
      </p:sp>
      <p:sp>
        <p:nvSpPr>
          <p:cNvPr id="84113" name="Line 145"/>
          <p:cNvSpPr>
            <a:spLocks noChangeShapeType="1"/>
          </p:cNvSpPr>
          <p:nvPr/>
        </p:nvSpPr>
        <p:spPr bwMode="auto">
          <a:xfrm flipH="1">
            <a:off x="5257800" y="3048000"/>
            <a:ext cx="152400" cy="152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4114" name="Line 146"/>
          <p:cNvSpPr>
            <a:spLocks noChangeShapeType="1"/>
          </p:cNvSpPr>
          <p:nvPr/>
        </p:nvSpPr>
        <p:spPr bwMode="auto">
          <a:xfrm flipH="1" flipV="1">
            <a:off x="6096000" y="3810000"/>
            <a:ext cx="762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4115" name="Line 148"/>
          <p:cNvSpPr>
            <a:spLocks noChangeShapeType="1"/>
          </p:cNvSpPr>
          <p:nvPr/>
        </p:nvSpPr>
        <p:spPr bwMode="auto">
          <a:xfrm flipV="1">
            <a:off x="990600" y="3733800"/>
            <a:ext cx="0" cy="4572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2069" name="Text Box 149"/>
          <p:cNvSpPr txBox="1">
            <a:spLocks noChangeArrowheads="1"/>
          </p:cNvSpPr>
          <p:nvPr/>
        </p:nvSpPr>
        <p:spPr bwMode="auto">
          <a:xfrm>
            <a:off x="7070725" y="3787775"/>
            <a:ext cx="1149350" cy="457200"/>
          </a:xfrm>
          <a:prstGeom prst="rect">
            <a:avLst/>
          </a:prstGeom>
          <a:noFill/>
          <a:ln w="12700">
            <a:noFill/>
            <a:miter lim="800000"/>
            <a:headEnd/>
            <a:tailEnd/>
          </a:ln>
        </p:spPr>
        <p:txBody>
          <a:bodyPr wrap="none">
            <a:prstTxWarp prst="textNoShape">
              <a:avLst/>
            </a:prstTxWarp>
            <a:spAutoFit/>
          </a:bodyPr>
          <a:lstStyle/>
          <a:p>
            <a:r>
              <a:rPr lang="en-US"/>
              <a:t>DONE!</a:t>
            </a:r>
          </a:p>
        </p:txBody>
      </p:sp>
      <p:sp>
        <p:nvSpPr>
          <p:cNvPr id="82070" name="Line 150"/>
          <p:cNvSpPr>
            <a:spLocks noChangeShapeType="1"/>
          </p:cNvSpPr>
          <p:nvPr/>
        </p:nvSpPr>
        <p:spPr bwMode="auto">
          <a:xfrm flipH="1" flipV="1">
            <a:off x="5943600" y="2971800"/>
            <a:ext cx="685800" cy="1524000"/>
          </a:xfrm>
          <a:prstGeom prst="line">
            <a:avLst/>
          </a:prstGeom>
          <a:noFill/>
          <a:ln w="28575">
            <a:solidFill>
              <a:srgbClr val="800000"/>
            </a:solidFill>
            <a:round/>
            <a:headEnd/>
            <a:tailEnd type="triangle" w="med" len="med"/>
          </a:ln>
        </p:spPr>
        <p:txBody>
          <a:bodyPr wrap="none" anchor="ctr">
            <a:prstTxWarp prst="textNoShape">
              <a:avLst/>
            </a:prstTxWarp>
          </a:bodyPr>
          <a:lstStyle/>
          <a:p>
            <a:endParaRPr lang="en-US"/>
          </a:p>
        </p:txBody>
      </p:sp>
      <p:sp>
        <p:nvSpPr>
          <p:cNvPr id="82071" name="Line 151"/>
          <p:cNvSpPr>
            <a:spLocks noChangeShapeType="1"/>
          </p:cNvSpPr>
          <p:nvPr/>
        </p:nvSpPr>
        <p:spPr bwMode="auto">
          <a:xfrm flipH="1">
            <a:off x="3962400" y="2971800"/>
            <a:ext cx="1981200" cy="1524000"/>
          </a:xfrm>
          <a:prstGeom prst="line">
            <a:avLst/>
          </a:prstGeom>
          <a:noFill/>
          <a:ln w="28575">
            <a:solidFill>
              <a:srgbClr val="800000"/>
            </a:solidFill>
            <a:round/>
            <a:headEnd/>
            <a:tailEnd type="triangle" w="med" len="med"/>
          </a:ln>
        </p:spPr>
        <p:txBody>
          <a:bodyPr wrap="none" anchor="ctr">
            <a:prstTxWarp prst="textNoShape">
              <a:avLst/>
            </a:prstTxWarp>
          </a:bodyPr>
          <a:lstStyle/>
          <a:p>
            <a:endParaRPr lang="en-US"/>
          </a:p>
        </p:txBody>
      </p:sp>
      <p:sp>
        <p:nvSpPr>
          <p:cNvPr id="82072" name="Line 152"/>
          <p:cNvSpPr>
            <a:spLocks noChangeShapeType="1"/>
          </p:cNvSpPr>
          <p:nvPr/>
        </p:nvSpPr>
        <p:spPr bwMode="auto">
          <a:xfrm flipH="1" flipV="1">
            <a:off x="1295400" y="1524000"/>
            <a:ext cx="2667000" cy="2971800"/>
          </a:xfrm>
          <a:prstGeom prst="line">
            <a:avLst/>
          </a:prstGeom>
          <a:noFill/>
          <a:ln w="28575">
            <a:solidFill>
              <a:srgbClr val="800000"/>
            </a:solidFill>
            <a:round/>
            <a:headEnd/>
            <a:tailEnd type="triangle" w="med" len="med"/>
          </a:ln>
        </p:spPr>
        <p:txBody>
          <a:bodyPr wrap="none" anchor="ctr">
            <a:prstTxWarp prst="textNoShape">
              <a:avLst/>
            </a:prstTxWarp>
          </a:bodyPr>
          <a:lstStyle/>
          <a:p>
            <a:endParaRPr lang="en-US"/>
          </a:p>
        </p:txBody>
      </p:sp>
      <p:sp>
        <p:nvSpPr>
          <p:cNvPr id="84120" name="Line 153"/>
          <p:cNvSpPr>
            <a:spLocks noChangeShapeType="1"/>
          </p:cNvSpPr>
          <p:nvPr/>
        </p:nvSpPr>
        <p:spPr bwMode="auto">
          <a:xfrm flipH="1">
            <a:off x="5867400" y="1295400"/>
            <a:ext cx="304800" cy="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2063">
                                            <p:txEl>
                                              <p:pRg st="0" end="0"/>
                                            </p:txEl>
                                          </p:spTgt>
                                        </p:tgtEl>
                                        <p:attrNameLst>
                                          <p:attrName>style.visibility</p:attrName>
                                        </p:attrNameLst>
                                      </p:cBhvr>
                                      <p:to>
                                        <p:strVal val="visible"/>
                                      </p:to>
                                    </p:set>
                                    <p:animEffect transition="in" filter="dissolve">
                                      <p:cBhvr>
                                        <p:cTn id="7" dur="500"/>
                                        <p:tgtEl>
                                          <p:spTgt spid="820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069">
                                            <p:txEl>
                                              <p:pRg st="0" end="0"/>
                                            </p:txEl>
                                          </p:spTgt>
                                        </p:tgtEl>
                                        <p:attrNameLst>
                                          <p:attrName>style.visibility</p:attrName>
                                        </p:attrNameLst>
                                      </p:cBhvr>
                                      <p:to>
                                        <p:strVal val="visible"/>
                                      </p:to>
                                    </p:set>
                                    <p:animEffect transition="in" filter="dissolve">
                                      <p:cBhvr>
                                        <p:cTn id="12" dur="500"/>
                                        <p:tgtEl>
                                          <p:spTgt spid="8206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2070"/>
                                        </p:tgtEl>
                                        <p:attrNameLst>
                                          <p:attrName>style.visibility</p:attrName>
                                        </p:attrNameLst>
                                      </p:cBhvr>
                                      <p:to>
                                        <p:strVal val="visible"/>
                                      </p:to>
                                    </p:set>
                                    <p:animEffect transition="in" filter="dissolve">
                                      <p:cBhvr>
                                        <p:cTn id="17" dur="500"/>
                                        <p:tgtEl>
                                          <p:spTgt spid="8207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2071"/>
                                        </p:tgtEl>
                                        <p:attrNameLst>
                                          <p:attrName>style.visibility</p:attrName>
                                        </p:attrNameLst>
                                      </p:cBhvr>
                                      <p:to>
                                        <p:strVal val="visible"/>
                                      </p:to>
                                    </p:set>
                                    <p:animEffect transition="in" filter="dissolve">
                                      <p:cBhvr>
                                        <p:cTn id="22" dur="500"/>
                                        <p:tgtEl>
                                          <p:spTgt spid="8207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2072"/>
                                        </p:tgtEl>
                                        <p:attrNameLst>
                                          <p:attrName>style.visibility</p:attrName>
                                        </p:attrNameLst>
                                      </p:cBhvr>
                                      <p:to>
                                        <p:strVal val="visible"/>
                                      </p:to>
                                    </p:set>
                                    <p:animEffect transition="in" filter="dissolve">
                                      <p:cBhvr>
                                        <p:cTn id="27" dur="500"/>
                                        <p:tgtEl>
                                          <p:spTgt spid="82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63" grpId="0" build="p" autoUpdateAnimBg="0"/>
      <p:bldP spid="82069" grpId="0" build="p" autoUpdateAnimBg="0"/>
      <p:bldP spid="82070" grpId="0" animBg="1"/>
      <p:bldP spid="82071" grpId="0" animBg="1"/>
      <p:bldP spid="8207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71"/>
            <a:ext cx="8229600" cy="1143000"/>
          </a:xfrm>
        </p:spPr>
        <p:txBody>
          <a:bodyPr/>
          <a:lstStyle/>
          <a:p>
            <a:r>
              <a:rPr lang="en-US" dirty="0" smtClean="0"/>
              <a:t>GPS </a:t>
            </a:r>
            <a:r>
              <a:rPr lang="en-US" smtClean="0"/>
              <a:t>Dashboard Maps</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915" y="1086115"/>
            <a:ext cx="7414418" cy="7414418"/>
          </a:xfrm>
        </p:spPr>
      </p:pic>
    </p:spTree>
    <p:extLst>
      <p:ext uri="{BB962C8B-B14F-4D97-AF65-F5344CB8AC3E}">
        <p14:creationId xmlns:p14="http://schemas.microsoft.com/office/powerpoint/2010/main" val="1496233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Line 2"/>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19" name="Line 3"/>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20" name="Line 4"/>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21" name="Line 5"/>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22" name="Line 6"/>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23" name="Line 7"/>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24" name="Line 8"/>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25" name="Line 9"/>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26" name="Line 10"/>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27" name="Line 11"/>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28" name="Text Box 12"/>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6029" name="Text Box 13"/>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6030" name="Text Box 14"/>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6031" name="Text Box 15"/>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6032" name="Line 16"/>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33" name="Text Box 17"/>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6034" name="Text Box 18"/>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6035" name="Text Box 19"/>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6036" name="Text Box 20"/>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6037" name="Text Box 21"/>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6038" name="Text Box 22"/>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6039" name="Text Box 23"/>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6040" name="Text Box 24"/>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6041" name="Text Box 25"/>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6042" name="Text Box 26"/>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6043" name="Text Box 27"/>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6044" name="Text Box 28"/>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6045" name="Line 29"/>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46" name="Line 30"/>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47" name="Line 31"/>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48" name="Line 32"/>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49" name="Line 33"/>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50" name="Line 34"/>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51" name="Line 35"/>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52" name="Line 36"/>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53" name="Line 37"/>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54" name="Line 38"/>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55" name="Text Box 39"/>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6056" name="Text Box 40"/>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6057" name="Text Box 41"/>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6058" name="Text Box 42"/>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6059" name="Line 43"/>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60" name="Text Box 44"/>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6061" name="Text Box 45"/>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6062" name="Text Box 46"/>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6063" name="Text Box 47"/>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6064" name="Text Box 48"/>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6065" name="Text Box 49"/>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6066" name="Text Box 50"/>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6067" name="Text Box 51"/>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6068" name="Text Box 52"/>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6069" name="Text Box 53"/>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6070" name="Text Box 54"/>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6071" name="Text Box 55"/>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6072" name="Line 56"/>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73" name="Line 57"/>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74" name="Line 58"/>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75" name="Line 59"/>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76" name="Line 60"/>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77" name="Line 61"/>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78" name="Line 62"/>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79" name="Line 63"/>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80" name="Line 64"/>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81" name="Line 65"/>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82" name="Text Box 66"/>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6083" name="Text Box 67"/>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6084" name="Text Box 68"/>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6085" name="Text Box 69"/>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6086" name="Line 70"/>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087" name="Text Box 71"/>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6088" name="Text Box 72"/>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6089" name="Text Box 73"/>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6090" name="Text Box 74"/>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6091" name="Text Box 75"/>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6092" name="Text Box 76"/>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6093" name="Text Box 77"/>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6094" name="Text Box 78"/>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6095" name="Text Box 79"/>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6096" name="Text Box 80"/>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6097" name="Text Box 81"/>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6098" name="Text Box 82"/>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6099" name="Line 83"/>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00" name="Line 84"/>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01" name="Line 85"/>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02" name="Line 86"/>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03" name="Line 87"/>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04" name="Line 88"/>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05" name="Line 89"/>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06" name="Line 90"/>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07" name="Line 91"/>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08" name="Line 92"/>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09" name="Text Box 93"/>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6110" name="Text Box 94"/>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6111" name="Text Box 95"/>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6112" name="Text Box 96"/>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6113" name="Line 97"/>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14" name="Text Box 98"/>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6115" name="Text Box 99"/>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6116" name="Text Box 100"/>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6117" name="Text Box 101"/>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6118" name="Text Box 102"/>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6119" name="Text Box 103"/>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6120" name="Text Box 104"/>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6121" name="Text Box 105"/>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6122" name="Text Box 106"/>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6123" name="Text Box 107"/>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6124" name="Text Box 108"/>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6125" name="Text Box 109"/>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6126" name="Line 110"/>
          <p:cNvSpPr>
            <a:spLocks noChangeShapeType="1"/>
          </p:cNvSpPr>
          <p:nvPr/>
        </p:nvSpPr>
        <p:spPr bwMode="auto">
          <a:xfrm>
            <a:off x="1295400" y="15240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27" name="Line 111"/>
          <p:cNvSpPr>
            <a:spLocks noChangeShapeType="1"/>
          </p:cNvSpPr>
          <p:nvPr/>
        </p:nvSpPr>
        <p:spPr bwMode="auto">
          <a:xfrm>
            <a:off x="1295400" y="4495800"/>
            <a:ext cx="5334000" cy="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28" name="Line 112"/>
          <p:cNvSpPr>
            <a:spLocks noChangeShapeType="1"/>
          </p:cNvSpPr>
          <p:nvPr/>
        </p:nvSpPr>
        <p:spPr bwMode="auto">
          <a:xfrm>
            <a:off x="1295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29" name="Line 113"/>
          <p:cNvSpPr>
            <a:spLocks noChangeShapeType="1"/>
          </p:cNvSpPr>
          <p:nvPr/>
        </p:nvSpPr>
        <p:spPr bwMode="auto">
          <a:xfrm>
            <a:off x="3962400" y="1524000"/>
            <a:ext cx="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30" name="Line 114"/>
          <p:cNvSpPr>
            <a:spLocks noChangeShapeType="1"/>
          </p:cNvSpPr>
          <p:nvPr/>
        </p:nvSpPr>
        <p:spPr bwMode="auto">
          <a:xfrm flipH="1">
            <a:off x="59436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31" name="Line 115"/>
          <p:cNvSpPr>
            <a:spLocks noChangeShapeType="1"/>
          </p:cNvSpPr>
          <p:nvPr/>
        </p:nvSpPr>
        <p:spPr bwMode="auto">
          <a:xfrm>
            <a:off x="59436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32" name="Line 116"/>
          <p:cNvSpPr>
            <a:spLocks noChangeShapeType="1"/>
          </p:cNvSpPr>
          <p:nvPr/>
        </p:nvSpPr>
        <p:spPr bwMode="auto">
          <a:xfrm>
            <a:off x="6629400" y="1524000"/>
            <a:ext cx="6858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33" name="Line 117"/>
          <p:cNvSpPr>
            <a:spLocks noChangeShapeType="1"/>
          </p:cNvSpPr>
          <p:nvPr/>
        </p:nvSpPr>
        <p:spPr bwMode="auto">
          <a:xfrm flipH="1">
            <a:off x="6629400" y="2971800"/>
            <a:ext cx="6858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34" name="Line 118"/>
          <p:cNvSpPr>
            <a:spLocks noChangeShapeType="1"/>
          </p:cNvSpPr>
          <p:nvPr/>
        </p:nvSpPr>
        <p:spPr bwMode="auto">
          <a:xfrm>
            <a:off x="3962400" y="1524000"/>
            <a:ext cx="1981200" cy="1447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35" name="Line 119"/>
          <p:cNvSpPr>
            <a:spLocks noChangeShapeType="1"/>
          </p:cNvSpPr>
          <p:nvPr/>
        </p:nvSpPr>
        <p:spPr bwMode="auto">
          <a:xfrm flipV="1">
            <a:off x="3962400" y="2971800"/>
            <a:ext cx="1981200" cy="1524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36" name="Text Box 120"/>
          <p:cNvSpPr txBox="1">
            <a:spLocks noChangeArrowheads="1"/>
          </p:cNvSpPr>
          <p:nvPr/>
        </p:nvSpPr>
        <p:spPr bwMode="auto">
          <a:xfrm>
            <a:off x="2498725" y="11207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6137" name="Text Box 121"/>
          <p:cNvSpPr txBox="1">
            <a:spLocks noChangeArrowheads="1"/>
          </p:cNvSpPr>
          <p:nvPr/>
        </p:nvSpPr>
        <p:spPr bwMode="auto">
          <a:xfrm>
            <a:off x="4937125" y="11207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6138" name="Text Box 122"/>
          <p:cNvSpPr txBox="1">
            <a:spLocks noChangeArrowheads="1"/>
          </p:cNvSpPr>
          <p:nvPr/>
        </p:nvSpPr>
        <p:spPr bwMode="auto">
          <a:xfrm>
            <a:off x="990600" y="2743200"/>
            <a:ext cx="354013" cy="457200"/>
          </a:xfrm>
          <a:prstGeom prst="rect">
            <a:avLst/>
          </a:prstGeom>
          <a:noFill/>
          <a:ln w="12700">
            <a:noFill/>
            <a:miter lim="800000"/>
            <a:headEnd/>
            <a:tailEnd/>
          </a:ln>
        </p:spPr>
        <p:txBody>
          <a:bodyPr wrap="none">
            <a:prstTxWarp prst="textNoShape">
              <a:avLst/>
            </a:prstTxWarp>
            <a:spAutoFit/>
          </a:bodyPr>
          <a:lstStyle/>
          <a:p>
            <a:r>
              <a:rPr lang="en-US"/>
              <a:t>8</a:t>
            </a:r>
          </a:p>
        </p:txBody>
      </p:sp>
      <p:sp>
        <p:nvSpPr>
          <p:cNvPr id="86139" name="Text Box 123"/>
          <p:cNvSpPr txBox="1">
            <a:spLocks noChangeArrowheads="1"/>
          </p:cNvSpPr>
          <p:nvPr/>
        </p:nvSpPr>
        <p:spPr bwMode="auto">
          <a:xfrm>
            <a:off x="2422525" y="4397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86140" name="Line 124"/>
          <p:cNvSpPr>
            <a:spLocks noChangeShapeType="1"/>
          </p:cNvSpPr>
          <p:nvPr/>
        </p:nvSpPr>
        <p:spPr bwMode="auto">
          <a:xfrm>
            <a:off x="1295400" y="1524000"/>
            <a:ext cx="2667000" cy="2971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86141" name="Text Box 125"/>
          <p:cNvSpPr txBox="1">
            <a:spLocks noChangeArrowheads="1"/>
          </p:cNvSpPr>
          <p:nvPr/>
        </p:nvSpPr>
        <p:spPr bwMode="auto">
          <a:xfrm>
            <a:off x="2651125" y="27209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6142" name="Text Box 126"/>
          <p:cNvSpPr txBox="1">
            <a:spLocks noChangeArrowheads="1"/>
          </p:cNvSpPr>
          <p:nvPr/>
        </p:nvSpPr>
        <p:spPr bwMode="auto">
          <a:xfrm>
            <a:off x="4022725" y="2644775"/>
            <a:ext cx="354013" cy="457200"/>
          </a:xfrm>
          <a:prstGeom prst="rect">
            <a:avLst/>
          </a:prstGeom>
          <a:noFill/>
          <a:ln w="12700">
            <a:noFill/>
            <a:miter lim="800000"/>
            <a:headEnd/>
            <a:tailEnd/>
          </a:ln>
        </p:spPr>
        <p:txBody>
          <a:bodyPr wrap="none">
            <a:prstTxWarp prst="textNoShape">
              <a:avLst/>
            </a:prstTxWarp>
            <a:spAutoFit/>
          </a:bodyPr>
          <a:lstStyle/>
          <a:p>
            <a:r>
              <a:rPr lang="en-US"/>
              <a:t>2</a:t>
            </a:r>
          </a:p>
        </p:txBody>
      </p:sp>
      <p:sp>
        <p:nvSpPr>
          <p:cNvPr id="86143" name="Text Box 127"/>
          <p:cNvSpPr txBox="1">
            <a:spLocks noChangeArrowheads="1"/>
          </p:cNvSpPr>
          <p:nvPr/>
        </p:nvSpPr>
        <p:spPr bwMode="auto">
          <a:xfrm>
            <a:off x="5089525" y="2035175"/>
            <a:ext cx="354013" cy="457200"/>
          </a:xfrm>
          <a:prstGeom prst="rect">
            <a:avLst/>
          </a:prstGeom>
          <a:noFill/>
          <a:ln w="12700">
            <a:noFill/>
            <a:miter lim="800000"/>
            <a:headEnd/>
            <a:tailEnd/>
          </a:ln>
        </p:spPr>
        <p:txBody>
          <a:bodyPr wrap="none">
            <a:prstTxWarp prst="textNoShape">
              <a:avLst/>
            </a:prstTxWarp>
            <a:spAutoFit/>
          </a:bodyPr>
          <a:lstStyle/>
          <a:p>
            <a:r>
              <a:rPr lang="en-US"/>
              <a:t>3</a:t>
            </a:r>
          </a:p>
        </p:txBody>
      </p:sp>
      <p:sp>
        <p:nvSpPr>
          <p:cNvPr id="86144" name="Text Box 128"/>
          <p:cNvSpPr txBox="1">
            <a:spLocks noChangeArrowheads="1"/>
          </p:cNvSpPr>
          <p:nvPr/>
        </p:nvSpPr>
        <p:spPr bwMode="auto">
          <a:xfrm>
            <a:off x="4632325" y="34067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6145" name="Text Box 129"/>
          <p:cNvSpPr txBox="1">
            <a:spLocks noChangeArrowheads="1"/>
          </p:cNvSpPr>
          <p:nvPr/>
        </p:nvSpPr>
        <p:spPr bwMode="auto">
          <a:xfrm>
            <a:off x="4937125" y="4473575"/>
            <a:ext cx="523875"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6146" name="Text Box 130"/>
          <p:cNvSpPr txBox="1">
            <a:spLocks noChangeArrowheads="1"/>
          </p:cNvSpPr>
          <p:nvPr/>
        </p:nvSpPr>
        <p:spPr bwMode="auto">
          <a:xfrm>
            <a:off x="6232525" y="2111375"/>
            <a:ext cx="354013" cy="457200"/>
          </a:xfrm>
          <a:prstGeom prst="rect">
            <a:avLst/>
          </a:prstGeom>
          <a:noFill/>
          <a:ln w="12700">
            <a:noFill/>
            <a:miter lim="800000"/>
            <a:headEnd/>
            <a:tailEnd/>
          </a:ln>
        </p:spPr>
        <p:txBody>
          <a:bodyPr wrap="none">
            <a:prstTxWarp prst="textNoShape">
              <a:avLst/>
            </a:prstTxWarp>
            <a:spAutoFit/>
          </a:bodyPr>
          <a:lstStyle/>
          <a:p>
            <a:r>
              <a:rPr lang="en-US"/>
              <a:t>1</a:t>
            </a:r>
          </a:p>
        </p:txBody>
      </p:sp>
      <p:sp>
        <p:nvSpPr>
          <p:cNvPr id="86147" name="Text Box 131"/>
          <p:cNvSpPr txBox="1">
            <a:spLocks noChangeArrowheads="1"/>
          </p:cNvSpPr>
          <p:nvPr/>
        </p:nvSpPr>
        <p:spPr bwMode="auto">
          <a:xfrm>
            <a:off x="6172200" y="3200400"/>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86148" name="Text Box 132"/>
          <p:cNvSpPr txBox="1">
            <a:spLocks noChangeArrowheads="1"/>
          </p:cNvSpPr>
          <p:nvPr/>
        </p:nvSpPr>
        <p:spPr bwMode="auto">
          <a:xfrm>
            <a:off x="7223125" y="2339975"/>
            <a:ext cx="354013" cy="457200"/>
          </a:xfrm>
          <a:prstGeom prst="rect">
            <a:avLst/>
          </a:prstGeom>
          <a:noFill/>
          <a:ln w="12700">
            <a:noFill/>
            <a:miter lim="800000"/>
            <a:headEnd/>
            <a:tailEnd/>
          </a:ln>
        </p:spPr>
        <p:txBody>
          <a:bodyPr wrap="none">
            <a:prstTxWarp prst="textNoShape">
              <a:avLst/>
            </a:prstTxWarp>
            <a:spAutoFit/>
          </a:bodyPr>
          <a:lstStyle/>
          <a:p>
            <a:r>
              <a:rPr lang="en-US"/>
              <a:t>4</a:t>
            </a:r>
          </a:p>
        </p:txBody>
      </p:sp>
      <p:sp>
        <p:nvSpPr>
          <p:cNvPr id="86149" name="Text Box 133"/>
          <p:cNvSpPr txBox="1">
            <a:spLocks noChangeArrowheads="1"/>
          </p:cNvSpPr>
          <p:nvPr/>
        </p:nvSpPr>
        <p:spPr bwMode="auto">
          <a:xfrm>
            <a:off x="990600" y="1219200"/>
            <a:ext cx="420688"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O</a:t>
            </a:r>
            <a:endParaRPr lang="en-US"/>
          </a:p>
        </p:txBody>
      </p:sp>
      <p:sp>
        <p:nvSpPr>
          <p:cNvPr id="86150" name="Text Box 134"/>
          <p:cNvSpPr txBox="1">
            <a:spLocks noChangeArrowheads="1"/>
          </p:cNvSpPr>
          <p:nvPr/>
        </p:nvSpPr>
        <p:spPr bwMode="auto">
          <a:xfrm>
            <a:off x="6553200" y="4343400"/>
            <a:ext cx="404813" cy="457200"/>
          </a:xfrm>
          <a:prstGeom prst="rect">
            <a:avLst/>
          </a:prstGeom>
          <a:noFill/>
          <a:ln w="12700">
            <a:noFill/>
            <a:miter lim="800000"/>
            <a:headEnd/>
            <a:tailEnd/>
          </a:ln>
        </p:spPr>
        <p:txBody>
          <a:bodyPr wrap="none">
            <a:prstTxWarp prst="textNoShape">
              <a:avLst/>
            </a:prstTxWarp>
            <a:spAutoFit/>
          </a:bodyPr>
          <a:lstStyle/>
          <a:p>
            <a:r>
              <a:rPr lang="en-US">
                <a:solidFill>
                  <a:schemeClr val="tx2"/>
                </a:solidFill>
              </a:rPr>
              <a:t>D</a:t>
            </a:r>
          </a:p>
        </p:txBody>
      </p:sp>
      <p:sp>
        <p:nvSpPr>
          <p:cNvPr id="86151" name="Text Box 135"/>
          <p:cNvSpPr txBox="1">
            <a:spLocks noChangeArrowheads="1"/>
          </p:cNvSpPr>
          <p:nvPr/>
        </p:nvSpPr>
        <p:spPr bwMode="auto">
          <a:xfrm>
            <a:off x="1355725" y="1044575"/>
            <a:ext cx="811213" cy="457200"/>
          </a:xfrm>
          <a:prstGeom prst="rect">
            <a:avLst/>
          </a:prstGeom>
          <a:noFill/>
          <a:ln w="12700">
            <a:noFill/>
            <a:miter lim="800000"/>
            <a:headEnd/>
            <a:tailEnd/>
          </a:ln>
        </p:spPr>
        <p:txBody>
          <a:bodyPr wrap="none">
            <a:prstTxWarp prst="textNoShape">
              <a:avLst/>
            </a:prstTxWarp>
            <a:spAutoFit/>
          </a:bodyPr>
          <a:lstStyle/>
          <a:p>
            <a:r>
              <a:rPr lang="en-US"/>
              <a:t>(1,0)</a:t>
            </a:r>
          </a:p>
        </p:txBody>
      </p:sp>
      <p:sp>
        <p:nvSpPr>
          <p:cNvPr id="86152" name="Text Box 136"/>
          <p:cNvSpPr txBox="1">
            <a:spLocks noChangeArrowheads="1"/>
          </p:cNvSpPr>
          <p:nvPr/>
        </p:nvSpPr>
        <p:spPr bwMode="auto">
          <a:xfrm>
            <a:off x="1584325" y="5235575"/>
            <a:ext cx="5800725" cy="457200"/>
          </a:xfrm>
          <a:prstGeom prst="rect">
            <a:avLst/>
          </a:prstGeom>
          <a:noFill/>
          <a:ln w="12700">
            <a:noFill/>
            <a:miter lim="800000"/>
            <a:headEnd/>
            <a:tailEnd/>
          </a:ln>
        </p:spPr>
        <p:txBody>
          <a:bodyPr wrap="none">
            <a:prstTxWarp prst="textNoShape">
              <a:avLst/>
            </a:prstTxWarp>
            <a:spAutoFit/>
          </a:bodyPr>
          <a:lstStyle/>
          <a:p>
            <a:r>
              <a:rPr lang="en-US"/>
              <a:t>(</a:t>
            </a:r>
            <a:r>
              <a:rPr lang="en-US" i="1"/>
              <a:t>k,d</a:t>
            </a:r>
            <a:r>
              <a:rPr lang="en-US"/>
              <a:t>)=(iteration </a:t>
            </a:r>
            <a:r>
              <a:rPr lang="en-US" i="1"/>
              <a:t>k</a:t>
            </a:r>
            <a:r>
              <a:rPr lang="en-US"/>
              <a:t>, min distance to node O)</a:t>
            </a:r>
          </a:p>
        </p:txBody>
      </p:sp>
      <p:sp>
        <p:nvSpPr>
          <p:cNvPr id="86153" name="Text Box 137"/>
          <p:cNvSpPr txBox="1">
            <a:spLocks noChangeArrowheads="1"/>
          </p:cNvSpPr>
          <p:nvPr/>
        </p:nvSpPr>
        <p:spPr bwMode="auto">
          <a:xfrm>
            <a:off x="36417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(3,4)</a:t>
            </a:r>
            <a:endParaRPr lang="en-US"/>
          </a:p>
        </p:txBody>
      </p:sp>
      <p:sp>
        <p:nvSpPr>
          <p:cNvPr id="86154" name="Text Box 138"/>
          <p:cNvSpPr txBox="1">
            <a:spLocks noChangeArrowheads="1"/>
          </p:cNvSpPr>
          <p:nvPr/>
        </p:nvSpPr>
        <p:spPr bwMode="auto">
          <a:xfrm>
            <a:off x="609600" y="41910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(6,8)</a:t>
            </a:r>
            <a:endParaRPr lang="en-US"/>
          </a:p>
        </p:txBody>
      </p:sp>
      <p:sp>
        <p:nvSpPr>
          <p:cNvPr id="86155" name="Text Box 139"/>
          <p:cNvSpPr txBox="1">
            <a:spLocks noChangeArrowheads="1"/>
          </p:cNvSpPr>
          <p:nvPr/>
        </p:nvSpPr>
        <p:spPr bwMode="auto">
          <a:xfrm>
            <a:off x="2971800" y="39624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(2,2)</a:t>
            </a:r>
            <a:endParaRPr lang="en-US"/>
          </a:p>
        </p:txBody>
      </p:sp>
      <p:sp>
        <p:nvSpPr>
          <p:cNvPr id="86156" name="Line 140"/>
          <p:cNvSpPr>
            <a:spLocks noChangeShapeType="1"/>
          </p:cNvSpPr>
          <p:nvPr/>
        </p:nvSpPr>
        <p:spPr bwMode="auto">
          <a:xfrm flipH="1" flipV="1">
            <a:off x="2895600" y="3886200"/>
            <a:ext cx="22860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6157" name="Line 141"/>
          <p:cNvSpPr>
            <a:spLocks noChangeShapeType="1"/>
          </p:cNvSpPr>
          <p:nvPr/>
        </p:nvSpPr>
        <p:spPr bwMode="auto">
          <a:xfrm>
            <a:off x="3657600" y="1143000"/>
            <a:ext cx="0" cy="2286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6158" name="Text Box 142"/>
          <p:cNvSpPr txBox="1">
            <a:spLocks noChangeArrowheads="1"/>
          </p:cNvSpPr>
          <p:nvPr/>
        </p:nvSpPr>
        <p:spPr bwMode="auto">
          <a:xfrm>
            <a:off x="5029200" y="2667000"/>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(4,6)</a:t>
            </a:r>
            <a:endParaRPr lang="en-US">
              <a:solidFill>
                <a:srgbClr val="009900"/>
              </a:solidFill>
            </a:endParaRPr>
          </a:p>
        </p:txBody>
      </p:sp>
      <p:sp>
        <p:nvSpPr>
          <p:cNvPr id="86159" name="Text Box 143"/>
          <p:cNvSpPr txBox="1">
            <a:spLocks noChangeArrowheads="1"/>
          </p:cNvSpPr>
          <p:nvPr/>
        </p:nvSpPr>
        <p:spPr bwMode="auto">
          <a:xfrm>
            <a:off x="5791200" y="4038600"/>
            <a:ext cx="184150" cy="457200"/>
          </a:xfrm>
          <a:prstGeom prst="rect">
            <a:avLst/>
          </a:prstGeom>
          <a:noFill/>
          <a:ln w="12700">
            <a:noFill/>
            <a:miter lim="800000"/>
            <a:headEnd/>
            <a:tailEnd/>
          </a:ln>
        </p:spPr>
        <p:txBody>
          <a:bodyPr wrap="none">
            <a:prstTxWarp prst="textNoShape">
              <a:avLst/>
            </a:prstTxWarp>
            <a:spAutoFit/>
          </a:bodyPr>
          <a:lstStyle/>
          <a:p>
            <a:endParaRPr lang="en-US"/>
          </a:p>
        </p:txBody>
      </p:sp>
      <p:sp>
        <p:nvSpPr>
          <p:cNvPr id="86160" name="Text Box 144"/>
          <p:cNvSpPr txBox="1">
            <a:spLocks noChangeArrowheads="1"/>
          </p:cNvSpPr>
          <p:nvPr/>
        </p:nvSpPr>
        <p:spPr bwMode="auto">
          <a:xfrm>
            <a:off x="6232525" y="1044575"/>
            <a:ext cx="811213"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(5,7)</a:t>
            </a:r>
            <a:endParaRPr lang="en-US"/>
          </a:p>
        </p:txBody>
      </p:sp>
      <p:sp>
        <p:nvSpPr>
          <p:cNvPr id="86161" name="Line 145"/>
          <p:cNvSpPr>
            <a:spLocks noChangeShapeType="1"/>
          </p:cNvSpPr>
          <p:nvPr/>
        </p:nvSpPr>
        <p:spPr bwMode="auto">
          <a:xfrm flipH="1">
            <a:off x="5257800" y="3048000"/>
            <a:ext cx="152400" cy="1524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6162" name="Line 147"/>
          <p:cNvSpPr>
            <a:spLocks noChangeShapeType="1"/>
          </p:cNvSpPr>
          <p:nvPr/>
        </p:nvSpPr>
        <p:spPr bwMode="auto">
          <a:xfrm flipV="1">
            <a:off x="990600" y="3733800"/>
            <a:ext cx="0" cy="4572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6163" name="Line 148"/>
          <p:cNvSpPr>
            <a:spLocks noChangeShapeType="1"/>
          </p:cNvSpPr>
          <p:nvPr/>
        </p:nvSpPr>
        <p:spPr bwMode="auto">
          <a:xfrm flipH="1">
            <a:off x="5867400" y="1295400"/>
            <a:ext cx="304800" cy="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
        <p:nvSpPr>
          <p:cNvPr id="86164" name="Text Box 149"/>
          <p:cNvSpPr txBox="1">
            <a:spLocks noChangeArrowheads="1"/>
          </p:cNvSpPr>
          <p:nvPr/>
        </p:nvSpPr>
        <p:spPr bwMode="auto">
          <a:xfrm>
            <a:off x="1965325" y="434975"/>
            <a:ext cx="1419225" cy="457200"/>
          </a:xfrm>
          <a:prstGeom prst="rect">
            <a:avLst/>
          </a:prstGeom>
          <a:noFill/>
          <a:ln w="12700">
            <a:noFill/>
            <a:miter lim="800000"/>
            <a:headEnd/>
            <a:tailEnd/>
          </a:ln>
        </p:spPr>
        <p:txBody>
          <a:bodyPr wrap="none">
            <a:prstTxWarp prst="textNoShape">
              <a:avLst/>
            </a:prstTxWarp>
            <a:spAutoFit/>
          </a:bodyPr>
          <a:lstStyle/>
          <a:p>
            <a:r>
              <a:rPr lang="en-US"/>
              <a:t>It’s a Tie!</a:t>
            </a:r>
          </a:p>
        </p:txBody>
      </p:sp>
      <p:sp>
        <p:nvSpPr>
          <p:cNvPr id="86165" name="Rectangle 150"/>
          <p:cNvSpPr>
            <a:spLocks noChangeArrowheads="1"/>
          </p:cNvSpPr>
          <p:nvPr/>
        </p:nvSpPr>
        <p:spPr bwMode="auto">
          <a:xfrm>
            <a:off x="5486400" y="3962400"/>
            <a:ext cx="981075" cy="457200"/>
          </a:xfrm>
          <a:prstGeom prst="rect">
            <a:avLst/>
          </a:prstGeom>
          <a:noFill/>
          <a:ln w="12700">
            <a:noFill/>
            <a:miter lim="800000"/>
            <a:headEnd/>
            <a:tailEnd/>
          </a:ln>
        </p:spPr>
        <p:txBody>
          <a:bodyPr wrap="none">
            <a:prstTxWarp prst="textNoShape">
              <a:avLst/>
            </a:prstTxWarp>
            <a:spAutoFit/>
          </a:bodyPr>
          <a:lstStyle/>
          <a:p>
            <a:r>
              <a:rPr lang="en-US">
                <a:solidFill>
                  <a:schemeClr val="accent2"/>
                </a:solidFill>
              </a:rPr>
              <a:t>(7,11)</a:t>
            </a:r>
          </a:p>
        </p:txBody>
      </p:sp>
      <p:sp>
        <p:nvSpPr>
          <p:cNvPr id="86166" name="Line 151"/>
          <p:cNvSpPr>
            <a:spLocks noChangeShapeType="1"/>
          </p:cNvSpPr>
          <p:nvPr/>
        </p:nvSpPr>
        <p:spPr bwMode="auto">
          <a:xfrm flipV="1">
            <a:off x="6629400" y="3657600"/>
            <a:ext cx="152400" cy="3810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grpSp>
        <p:nvGrpSpPr>
          <p:cNvPr id="2" name="Group 154"/>
          <p:cNvGrpSpPr>
            <a:grpSpLocks/>
          </p:cNvGrpSpPr>
          <p:nvPr/>
        </p:nvGrpSpPr>
        <p:grpSpPr bwMode="auto">
          <a:xfrm>
            <a:off x="6629400" y="1524000"/>
            <a:ext cx="685800" cy="2971800"/>
            <a:chOff x="4176" y="960"/>
            <a:chExt cx="432" cy="1872"/>
          </a:xfrm>
        </p:grpSpPr>
        <p:sp>
          <p:nvSpPr>
            <p:cNvPr id="86171" name="Line 152"/>
            <p:cNvSpPr>
              <a:spLocks noChangeShapeType="1"/>
            </p:cNvSpPr>
            <p:nvPr/>
          </p:nvSpPr>
          <p:spPr bwMode="auto">
            <a:xfrm flipV="1">
              <a:off x="4176" y="1872"/>
              <a:ext cx="432" cy="960"/>
            </a:xfrm>
            <a:prstGeom prst="line">
              <a:avLst/>
            </a:prstGeom>
            <a:noFill/>
            <a:ln w="28575">
              <a:solidFill>
                <a:srgbClr val="800000"/>
              </a:solidFill>
              <a:round/>
              <a:headEnd/>
              <a:tailEnd type="triangle" w="med" len="med"/>
            </a:ln>
          </p:spPr>
          <p:txBody>
            <a:bodyPr wrap="none" anchor="ctr">
              <a:prstTxWarp prst="textNoShape">
                <a:avLst/>
              </a:prstTxWarp>
            </a:bodyPr>
            <a:lstStyle/>
            <a:p>
              <a:endParaRPr lang="en-US"/>
            </a:p>
          </p:txBody>
        </p:sp>
        <p:sp>
          <p:nvSpPr>
            <p:cNvPr id="86172" name="Line 153"/>
            <p:cNvSpPr>
              <a:spLocks noChangeShapeType="1"/>
            </p:cNvSpPr>
            <p:nvPr/>
          </p:nvSpPr>
          <p:spPr bwMode="auto">
            <a:xfrm flipH="1" flipV="1">
              <a:off x="4176" y="960"/>
              <a:ext cx="432" cy="912"/>
            </a:xfrm>
            <a:prstGeom prst="line">
              <a:avLst/>
            </a:prstGeom>
            <a:noFill/>
            <a:ln w="28575">
              <a:solidFill>
                <a:srgbClr val="800000"/>
              </a:solidFill>
              <a:round/>
              <a:headEnd/>
              <a:tailEnd type="triangle" w="med" len="med"/>
            </a:ln>
          </p:spPr>
          <p:txBody>
            <a:bodyPr wrap="none" anchor="ctr">
              <a:prstTxWarp prst="textNoShape">
                <a:avLst/>
              </a:prstTxWarp>
            </a:bodyPr>
            <a:lstStyle/>
            <a:p>
              <a:endParaRPr lang="en-US"/>
            </a:p>
          </p:txBody>
        </p:sp>
      </p:grpSp>
      <p:sp>
        <p:nvSpPr>
          <p:cNvPr id="83099" name="Line 155"/>
          <p:cNvSpPr>
            <a:spLocks noChangeShapeType="1"/>
          </p:cNvSpPr>
          <p:nvPr/>
        </p:nvSpPr>
        <p:spPr bwMode="auto">
          <a:xfrm flipH="1">
            <a:off x="3962400" y="1524000"/>
            <a:ext cx="2667000" cy="0"/>
          </a:xfrm>
          <a:prstGeom prst="line">
            <a:avLst/>
          </a:prstGeom>
          <a:noFill/>
          <a:ln w="28575">
            <a:solidFill>
              <a:srgbClr val="800000"/>
            </a:solidFill>
            <a:round/>
            <a:headEnd/>
            <a:tailEnd type="triangle" w="med" len="med"/>
          </a:ln>
        </p:spPr>
        <p:txBody>
          <a:bodyPr wrap="none" anchor="ctr">
            <a:prstTxWarp prst="textNoShape">
              <a:avLst/>
            </a:prstTxWarp>
          </a:bodyPr>
          <a:lstStyle/>
          <a:p>
            <a:endParaRPr lang="en-US"/>
          </a:p>
        </p:txBody>
      </p:sp>
      <p:sp>
        <p:nvSpPr>
          <p:cNvPr id="83100" name="Line 156"/>
          <p:cNvSpPr>
            <a:spLocks noChangeShapeType="1"/>
          </p:cNvSpPr>
          <p:nvPr/>
        </p:nvSpPr>
        <p:spPr bwMode="auto">
          <a:xfrm>
            <a:off x="3962400" y="1524000"/>
            <a:ext cx="0" cy="2971800"/>
          </a:xfrm>
          <a:prstGeom prst="line">
            <a:avLst/>
          </a:prstGeom>
          <a:noFill/>
          <a:ln w="28575">
            <a:solidFill>
              <a:srgbClr val="800000"/>
            </a:solidFill>
            <a:round/>
            <a:headEnd/>
            <a:tailEnd type="triangle" w="med" len="med"/>
          </a:ln>
        </p:spPr>
        <p:txBody>
          <a:bodyPr wrap="none" anchor="ctr">
            <a:prstTxWarp prst="textNoShape">
              <a:avLst/>
            </a:prstTxWarp>
          </a:bodyPr>
          <a:lstStyle/>
          <a:p>
            <a:endParaRPr lang="en-US"/>
          </a:p>
        </p:txBody>
      </p:sp>
      <p:sp>
        <p:nvSpPr>
          <p:cNvPr id="83101" name="Line 157"/>
          <p:cNvSpPr>
            <a:spLocks noChangeShapeType="1"/>
          </p:cNvSpPr>
          <p:nvPr/>
        </p:nvSpPr>
        <p:spPr bwMode="auto">
          <a:xfrm flipH="1" flipV="1">
            <a:off x="1295400" y="1524000"/>
            <a:ext cx="2667000" cy="2971800"/>
          </a:xfrm>
          <a:prstGeom prst="line">
            <a:avLst/>
          </a:prstGeom>
          <a:noFill/>
          <a:ln w="28575">
            <a:solidFill>
              <a:srgbClr val="800000"/>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3099"/>
                                        </p:tgtEl>
                                        <p:attrNameLst>
                                          <p:attrName>style.visibility</p:attrName>
                                        </p:attrNameLst>
                                      </p:cBhvr>
                                      <p:to>
                                        <p:strVal val="visible"/>
                                      </p:to>
                                    </p:set>
                                    <p:animEffect transition="in" filter="dissolve">
                                      <p:cBhvr>
                                        <p:cTn id="12" dur="500"/>
                                        <p:tgtEl>
                                          <p:spTgt spid="8309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3100"/>
                                        </p:tgtEl>
                                        <p:attrNameLst>
                                          <p:attrName>style.visibility</p:attrName>
                                        </p:attrNameLst>
                                      </p:cBhvr>
                                      <p:to>
                                        <p:strVal val="visible"/>
                                      </p:to>
                                    </p:set>
                                    <p:animEffect transition="in" filter="dissolve">
                                      <p:cBhvr>
                                        <p:cTn id="17" dur="500"/>
                                        <p:tgtEl>
                                          <p:spTgt spid="8310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3101"/>
                                        </p:tgtEl>
                                        <p:attrNameLst>
                                          <p:attrName>style.visibility</p:attrName>
                                        </p:attrNameLst>
                                      </p:cBhvr>
                                      <p:to>
                                        <p:strVal val="visible"/>
                                      </p:to>
                                    </p:set>
                                    <p:animEffect transition="in" filter="dissolve">
                                      <p:cBhvr>
                                        <p:cTn id="22" dur="500"/>
                                        <p:tgtEl>
                                          <p:spTgt spid="83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99" grpId="0" animBg="1"/>
      <p:bldP spid="83100" grpId="0" animBg="1"/>
      <p:bldP spid="8310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normAutofit fontScale="90000"/>
          </a:bodyPr>
          <a:lstStyle/>
          <a:p>
            <a:pPr>
              <a:defRPr/>
            </a:pPr>
            <a:r>
              <a:rPr lang="en-US">
                <a:ea typeface="ＭＳ Ｐゴシック" charset="-128"/>
                <a:cs typeface="ＭＳ Ｐゴシック" charset="-128"/>
              </a:rPr>
              <a:t>Computational Complexity</a:t>
            </a:r>
            <a:br>
              <a:rPr lang="en-US">
                <a:ea typeface="ＭＳ Ｐゴシック" charset="-128"/>
                <a:cs typeface="ＭＳ Ｐゴシック" charset="-128"/>
              </a:rPr>
            </a:br>
            <a:r>
              <a:rPr lang="en-US">
                <a:ea typeface="ＭＳ Ｐゴシック" charset="-128"/>
                <a:cs typeface="ＭＳ Ｐゴシック" charset="-128"/>
              </a:rPr>
              <a:t>Network with </a:t>
            </a:r>
            <a:r>
              <a:rPr lang="en-US" i="1">
                <a:ea typeface="ＭＳ Ｐゴシック" charset="-128"/>
                <a:cs typeface="ＭＳ Ｐゴシック" charset="-128"/>
              </a:rPr>
              <a:t>n</a:t>
            </a:r>
            <a:r>
              <a:rPr lang="en-US">
                <a:ea typeface="ＭＳ Ｐゴシック" charset="-128"/>
                <a:cs typeface="ＭＳ Ｐゴシック" charset="-128"/>
              </a:rPr>
              <a:t> nodes</a:t>
            </a:r>
          </a:p>
        </p:txBody>
      </p:sp>
      <p:sp>
        <p:nvSpPr>
          <p:cNvPr id="88067" name="Rectangle 3"/>
          <p:cNvSpPr>
            <a:spLocks noGrp="1" noChangeArrowheads="1"/>
          </p:cNvSpPr>
          <p:nvPr>
            <p:ph type="body" idx="1"/>
          </p:nvPr>
        </p:nvSpPr>
        <p:spPr/>
        <p:txBody>
          <a:bodyPr/>
          <a:lstStyle/>
          <a:p>
            <a:r>
              <a:rPr lang="en-US">
                <a:ea typeface="ＭＳ Ｐゴシック" charset="-128"/>
                <a:cs typeface="ＭＳ Ｐゴシック" charset="-128"/>
              </a:rPr>
              <a:t>Each iteration:  up to </a:t>
            </a:r>
            <a:r>
              <a:rPr lang="en-US" i="1">
                <a:ea typeface="ＭＳ Ｐゴシック" charset="-128"/>
                <a:cs typeface="ＭＳ Ｐゴシック" charset="-128"/>
              </a:rPr>
              <a:t>n</a:t>
            </a:r>
            <a:r>
              <a:rPr lang="en-US">
                <a:ea typeface="ＭＳ Ｐゴシック" charset="-128"/>
                <a:cs typeface="ＭＳ Ｐゴシック" charset="-128"/>
              </a:rPr>
              <a:t> checks</a:t>
            </a:r>
          </a:p>
          <a:p>
            <a:r>
              <a:rPr lang="en-US">
                <a:ea typeface="ＭＳ Ｐゴシック" charset="-128"/>
                <a:cs typeface="ＭＳ Ｐゴシック" charset="-128"/>
              </a:rPr>
              <a:t>Up to </a:t>
            </a:r>
            <a:r>
              <a:rPr lang="en-US" i="1">
                <a:ea typeface="ＭＳ Ｐゴシック" charset="-128"/>
                <a:cs typeface="ＭＳ Ｐゴシック" charset="-128"/>
              </a:rPr>
              <a:t>n</a:t>
            </a:r>
            <a:r>
              <a:rPr lang="en-US">
                <a:ea typeface="ＭＳ Ｐゴシック" charset="-128"/>
                <a:cs typeface="ＭＳ Ｐゴシック" charset="-128"/>
              </a:rPr>
              <a:t> iterations</a:t>
            </a:r>
          </a:p>
          <a:p>
            <a:r>
              <a:rPr lang="en-US">
                <a:ea typeface="ＭＳ Ｐゴシック" charset="-128"/>
                <a:cs typeface="ＭＳ Ｐゴシック" charset="-128"/>
              </a:rPr>
              <a:t>Implies </a:t>
            </a:r>
            <a:r>
              <a:rPr lang="en-US" i="1">
                <a:ea typeface="ＭＳ Ｐゴシック" charset="-128"/>
                <a:cs typeface="ＭＳ Ｐゴシック" charset="-128"/>
              </a:rPr>
              <a:t>O</a:t>
            </a:r>
            <a:r>
              <a:rPr lang="en-US">
                <a:ea typeface="ＭＳ Ｐゴシック" charset="-128"/>
                <a:cs typeface="ＭＳ Ｐゴシック" charset="-128"/>
              </a:rPr>
              <a:t>(</a:t>
            </a:r>
            <a:r>
              <a:rPr lang="en-US" i="1">
                <a:ea typeface="ＭＳ Ｐゴシック" charset="-128"/>
                <a:cs typeface="ＭＳ Ｐゴシック" charset="-128"/>
              </a:rPr>
              <a:t>n</a:t>
            </a:r>
            <a:r>
              <a:rPr lang="en-US" i="1" baseline="30000">
                <a:ea typeface="ＭＳ Ｐゴシック" charset="-128"/>
                <a:cs typeface="ＭＳ Ｐゴシック" charset="-128"/>
              </a:rPr>
              <a:t>2</a:t>
            </a:r>
            <a:r>
              <a:rPr lang="en-US">
                <a:ea typeface="ＭＳ Ｐゴシック" charset="-128"/>
                <a:cs typeface="ＭＳ Ｐゴシック" charset="-128"/>
              </a:rPr>
              <a:t>) complexity</a:t>
            </a:r>
          </a:p>
          <a:p>
            <a:r>
              <a:rPr lang="en-US">
                <a:ea typeface="ＭＳ Ｐゴシック" charset="-128"/>
                <a:cs typeface="ＭＳ Ｐゴシック" charset="-128"/>
              </a:rPr>
              <a:t>For the entire graph:  </a:t>
            </a:r>
            <a:r>
              <a:rPr lang="en-US" i="1">
                <a:ea typeface="ＭＳ Ｐゴシック" charset="-128"/>
                <a:cs typeface="ＭＳ Ｐゴシック" charset="-128"/>
              </a:rPr>
              <a:t>O</a:t>
            </a:r>
            <a:r>
              <a:rPr lang="en-US">
                <a:ea typeface="ＭＳ Ｐゴシック" charset="-128"/>
                <a:cs typeface="ＭＳ Ｐゴシック" charset="-128"/>
              </a:rPr>
              <a:t>(</a:t>
            </a:r>
            <a:r>
              <a:rPr lang="en-US" i="1">
                <a:ea typeface="ＭＳ Ｐゴシック" charset="-128"/>
                <a:cs typeface="ＭＳ Ｐゴシック" charset="-128"/>
              </a:rPr>
              <a:t>n</a:t>
            </a:r>
            <a:r>
              <a:rPr lang="en-US" i="1" baseline="30000">
                <a:ea typeface="ＭＳ Ｐゴシック" charset="-128"/>
                <a:cs typeface="ＭＳ Ｐゴシック" charset="-128"/>
              </a:rPr>
              <a:t>3</a:t>
            </a:r>
            <a:r>
              <a:rPr lang="en-US">
                <a:ea typeface="ＭＳ Ｐゴシック" charset="-128"/>
                <a:cs typeface="ＭＳ Ｐゴシック" charset="-128"/>
              </a:rPr>
              <a:t>) complexity</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ctrTitle"/>
          </p:nvPr>
        </p:nvSpPr>
        <p:spPr>
          <a:xfrm>
            <a:off x="685800" y="2286000"/>
            <a:ext cx="7772400" cy="1143000"/>
          </a:xfrm>
        </p:spPr>
        <p:txBody>
          <a:bodyPr>
            <a:normAutofit fontScale="90000"/>
          </a:bodyPr>
          <a:lstStyle/>
          <a:p>
            <a:pPr>
              <a:defRPr/>
            </a:pPr>
            <a:r>
              <a:rPr lang="en-US">
                <a:effectLst>
                  <a:outerShdw blurRad="38100" dist="38100" dir="2700000" algn="tl">
                    <a:srgbClr val="000000"/>
                  </a:outerShdw>
                </a:effectLst>
                <a:ea typeface="ＭＳ Ｐゴシック" charset="-128"/>
                <a:cs typeface="ＭＳ Ｐゴシック" charset="-128"/>
              </a:rPr>
              <a:t>Minimum Manhattan Distance Paths in the Presence of Barriers</a:t>
            </a:r>
          </a:p>
        </p:txBody>
      </p:sp>
      <p:sp>
        <p:nvSpPr>
          <p:cNvPr id="90115" name="Rectangle 3"/>
          <p:cNvSpPr>
            <a:spLocks noGrp="1" noChangeArrowheads="1"/>
          </p:cNvSpPr>
          <p:nvPr>
            <p:ph type="subTitle" idx="1"/>
          </p:nvPr>
        </p:nvSpPr>
        <p:spPr/>
        <p:txBody>
          <a:bodyPr/>
          <a:lstStyle/>
          <a:p>
            <a:r>
              <a:rPr lang="en-US">
                <a:ea typeface="ＭＳ Ｐゴシック" charset="-128"/>
                <a:cs typeface="ＭＳ Ｐゴシック" charset="-128"/>
              </a:rPr>
              <a:t>Larson, Li, </a:t>
            </a:r>
            <a:r>
              <a:rPr lang="en-US" i="1">
                <a:ea typeface="ＭＳ Ｐゴシック" charset="-128"/>
                <a:cs typeface="ＭＳ Ｐゴシック" charset="-128"/>
              </a:rPr>
              <a:t>Networks</a:t>
            </a:r>
            <a:endParaRPr lang="en-US">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700088" y="617538"/>
            <a:ext cx="7727950" cy="5448300"/>
          </a:xfrm>
          <a:prstGeom prst="rect">
            <a:avLst/>
          </a:prstGeom>
          <a:solidFill>
            <a:schemeClr val="bg2"/>
          </a:solidFill>
          <a:ln w="9525">
            <a:solidFill>
              <a:schemeClr val="tx1"/>
            </a:solidFill>
            <a:miter lim="800000"/>
            <a:headEnd/>
            <a:tailEnd/>
          </a:ln>
        </p:spPr>
        <p:txBody>
          <a:bodyPr wrap="none" anchor="ctr">
            <a:prstTxWarp prst="textNoShape">
              <a:avLst/>
            </a:prstTxWarp>
          </a:bodyPr>
          <a:lstStyle/>
          <a:p>
            <a:pPr algn="ctr"/>
            <a:endParaRPr lang="en-US">
              <a:latin typeface="Times" charset="0"/>
            </a:endParaRPr>
          </a:p>
        </p:txBody>
      </p:sp>
      <p:sp>
        <p:nvSpPr>
          <p:cNvPr id="92163" name="Line 3"/>
          <p:cNvSpPr>
            <a:spLocks noChangeShapeType="1"/>
          </p:cNvSpPr>
          <p:nvPr/>
        </p:nvSpPr>
        <p:spPr bwMode="auto">
          <a:xfrm flipH="1">
            <a:off x="2052638" y="3051175"/>
            <a:ext cx="712787" cy="147161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64" name="Line 4"/>
          <p:cNvSpPr>
            <a:spLocks noChangeShapeType="1"/>
          </p:cNvSpPr>
          <p:nvPr/>
        </p:nvSpPr>
        <p:spPr bwMode="auto">
          <a:xfrm flipV="1">
            <a:off x="2746375" y="3051175"/>
            <a:ext cx="341313"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65" name="Line 5"/>
          <p:cNvSpPr>
            <a:spLocks noChangeShapeType="1"/>
          </p:cNvSpPr>
          <p:nvPr/>
        </p:nvSpPr>
        <p:spPr bwMode="auto">
          <a:xfrm flipH="1">
            <a:off x="2017713" y="3051175"/>
            <a:ext cx="1057275" cy="18637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66" name="Line 6"/>
          <p:cNvSpPr>
            <a:spLocks noChangeShapeType="1"/>
          </p:cNvSpPr>
          <p:nvPr/>
        </p:nvSpPr>
        <p:spPr bwMode="auto">
          <a:xfrm flipH="1" flipV="1">
            <a:off x="1554163" y="4618038"/>
            <a:ext cx="463550" cy="3079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67" name="Line 7"/>
          <p:cNvSpPr>
            <a:spLocks noChangeShapeType="1"/>
          </p:cNvSpPr>
          <p:nvPr/>
        </p:nvSpPr>
        <p:spPr bwMode="auto">
          <a:xfrm flipV="1">
            <a:off x="1577975" y="4533900"/>
            <a:ext cx="498475" cy="9525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68" name="Line 8"/>
          <p:cNvSpPr>
            <a:spLocks noChangeShapeType="1"/>
          </p:cNvSpPr>
          <p:nvPr/>
        </p:nvSpPr>
        <p:spPr bwMode="auto">
          <a:xfrm flipH="1">
            <a:off x="3679825" y="2433638"/>
            <a:ext cx="11113" cy="236537"/>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69" name="Line 9"/>
          <p:cNvSpPr>
            <a:spLocks noChangeShapeType="1"/>
          </p:cNvSpPr>
          <p:nvPr/>
        </p:nvSpPr>
        <p:spPr bwMode="auto">
          <a:xfrm flipH="1" flipV="1">
            <a:off x="1744663" y="2303463"/>
            <a:ext cx="1935162" cy="3794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70" name="Line 10"/>
          <p:cNvSpPr>
            <a:spLocks noChangeShapeType="1"/>
          </p:cNvSpPr>
          <p:nvPr/>
        </p:nvSpPr>
        <p:spPr bwMode="auto">
          <a:xfrm flipV="1">
            <a:off x="1744663" y="996950"/>
            <a:ext cx="628650" cy="130651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71" name="Line 11"/>
          <p:cNvSpPr>
            <a:spLocks noChangeShapeType="1"/>
          </p:cNvSpPr>
          <p:nvPr/>
        </p:nvSpPr>
        <p:spPr bwMode="auto">
          <a:xfrm>
            <a:off x="2362200" y="996950"/>
            <a:ext cx="2209800" cy="3651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72" name="Line 12"/>
          <p:cNvSpPr>
            <a:spLocks noChangeShapeType="1"/>
          </p:cNvSpPr>
          <p:nvPr/>
        </p:nvSpPr>
        <p:spPr bwMode="auto">
          <a:xfrm flipH="1">
            <a:off x="4379913" y="1044575"/>
            <a:ext cx="192087" cy="135255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73" name="Line 13"/>
          <p:cNvSpPr>
            <a:spLocks noChangeShapeType="1"/>
          </p:cNvSpPr>
          <p:nvPr/>
        </p:nvSpPr>
        <p:spPr bwMode="auto">
          <a:xfrm flipH="1" flipV="1">
            <a:off x="4178300" y="2362200"/>
            <a:ext cx="201613" cy="349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74" name="Line 14"/>
          <p:cNvSpPr>
            <a:spLocks noChangeShapeType="1"/>
          </p:cNvSpPr>
          <p:nvPr/>
        </p:nvSpPr>
        <p:spPr bwMode="auto">
          <a:xfrm flipH="1" flipV="1">
            <a:off x="4165600" y="1328738"/>
            <a:ext cx="36513" cy="103346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75" name="Line 15"/>
          <p:cNvSpPr>
            <a:spLocks noChangeShapeType="1"/>
          </p:cNvSpPr>
          <p:nvPr/>
        </p:nvSpPr>
        <p:spPr bwMode="auto">
          <a:xfrm flipH="1">
            <a:off x="2670175" y="1328738"/>
            <a:ext cx="1495425" cy="365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76" name="Line 16"/>
          <p:cNvSpPr>
            <a:spLocks noChangeShapeType="1"/>
          </p:cNvSpPr>
          <p:nvPr/>
        </p:nvSpPr>
        <p:spPr bwMode="auto">
          <a:xfrm flipH="1">
            <a:off x="2397125" y="1376363"/>
            <a:ext cx="273050" cy="7016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77" name="Line 17"/>
          <p:cNvSpPr>
            <a:spLocks noChangeShapeType="1"/>
          </p:cNvSpPr>
          <p:nvPr/>
        </p:nvSpPr>
        <p:spPr bwMode="auto">
          <a:xfrm>
            <a:off x="2397125" y="2089150"/>
            <a:ext cx="1293813" cy="3683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78" name="Line 18"/>
          <p:cNvSpPr>
            <a:spLocks noChangeShapeType="1"/>
          </p:cNvSpPr>
          <p:nvPr/>
        </p:nvSpPr>
        <p:spPr bwMode="auto">
          <a:xfrm>
            <a:off x="6599238" y="1733550"/>
            <a:ext cx="0" cy="34893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79" name="Line 19"/>
          <p:cNvSpPr>
            <a:spLocks noChangeShapeType="1"/>
          </p:cNvSpPr>
          <p:nvPr/>
        </p:nvSpPr>
        <p:spPr bwMode="auto">
          <a:xfrm>
            <a:off x="6846888" y="1684338"/>
            <a:ext cx="0" cy="34893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80" name="Line 20"/>
          <p:cNvSpPr>
            <a:spLocks noChangeShapeType="1"/>
          </p:cNvSpPr>
          <p:nvPr/>
        </p:nvSpPr>
        <p:spPr bwMode="auto">
          <a:xfrm flipV="1">
            <a:off x="6599238" y="1697038"/>
            <a:ext cx="249237" cy="365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81" name="Line 21"/>
          <p:cNvSpPr>
            <a:spLocks noChangeShapeType="1"/>
          </p:cNvSpPr>
          <p:nvPr/>
        </p:nvSpPr>
        <p:spPr bwMode="auto">
          <a:xfrm flipV="1">
            <a:off x="6584950" y="5160963"/>
            <a:ext cx="249238" cy="365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2182" name="Oval 22"/>
          <p:cNvSpPr>
            <a:spLocks noChangeArrowheads="1"/>
          </p:cNvSpPr>
          <p:nvPr/>
        </p:nvSpPr>
        <p:spPr bwMode="auto">
          <a:xfrm>
            <a:off x="1293813" y="3810000"/>
            <a:ext cx="119062"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2183" name="Oval 23"/>
          <p:cNvSpPr>
            <a:spLocks noChangeArrowheads="1"/>
          </p:cNvSpPr>
          <p:nvPr/>
        </p:nvSpPr>
        <p:spPr bwMode="auto">
          <a:xfrm>
            <a:off x="5967413" y="5576888"/>
            <a:ext cx="119062" cy="119062"/>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2184" name="Oval 24"/>
          <p:cNvSpPr>
            <a:spLocks noChangeArrowheads="1"/>
          </p:cNvSpPr>
          <p:nvPr/>
        </p:nvSpPr>
        <p:spPr bwMode="auto">
          <a:xfrm>
            <a:off x="6156325" y="4554538"/>
            <a:ext cx="119063" cy="119062"/>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2185" name="Oval 25"/>
          <p:cNvSpPr>
            <a:spLocks noChangeArrowheads="1"/>
          </p:cNvSpPr>
          <p:nvPr/>
        </p:nvSpPr>
        <p:spPr bwMode="auto">
          <a:xfrm>
            <a:off x="3448050" y="825500"/>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2186" name="Oval 26"/>
          <p:cNvSpPr>
            <a:spLocks noChangeArrowheads="1"/>
          </p:cNvSpPr>
          <p:nvPr/>
        </p:nvSpPr>
        <p:spPr bwMode="auto">
          <a:xfrm>
            <a:off x="1522413" y="5405438"/>
            <a:ext cx="119062" cy="119062"/>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2187" name="Oval 27"/>
          <p:cNvSpPr>
            <a:spLocks noChangeArrowheads="1"/>
          </p:cNvSpPr>
          <p:nvPr/>
        </p:nvSpPr>
        <p:spPr bwMode="auto">
          <a:xfrm>
            <a:off x="2851150" y="4476750"/>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2188" name="Oval 28"/>
          <p:cNvSpPr>
            <a:spLocks noChangeArrowheads="1"/>
          </p:cNvSpPr>
          <p:nvPr/>
        </p:nvSpPr>
        <p:spPr bwMode="auto">
          <a:xfrm>
            <a:off x="5376863" y="1139825"/>
            <a:ext cx="119062"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2189" name="Oval 29"/>
          <p:cNvSpPr>
            <a:spLocks noChangeArrowheads="1"/>
          </p:cNvSpPr>
          <p:nvPr/>
        </p:nvSpPr>
        <p:spPr bwMode="auto">
          <a:xfrm>
            <a:off x="2906713" y="1838325"/>
            <a:ext cx="119062"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2190" name="Oval 30"/>
          <p:cNvSpPr>
            <a:spLocks noChangeArrowheads="1"/>
          </p:cNvSpPr>
          <p:nvPr/>
        </p:nvSpPr>
        <p:spPr bwMode="auto">
          <a:xfrm>
            <a:off x="7202488" y="3429000"/>
            <a:ext cx="119062"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2191" name="Text Box 31"/>
          <p:cNvSpPr txBox="1">
            <a:spLocks noChangeArrowheads="1"/>
          </p:cNvSpPr>
          <p:nvPr/>
        </p:nvSpPr>
        <p:spPr bwMode="auto">
          <a:xfrm>
            <a:off x="5497513" y="960438"/>
            <a:ext cx="2836862"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One of </a:t>
            </a:r>
            <a:r>
              <a:rPr lang="en-US" i="1">
                <a:latin typeface="Times" charset="0"/>
              </a:rPr>
              <a:t>n</a:t>
            </a:r>
            <a:r>
              <a:rPr lang="en-US" i="1" baseline="-25000">
                <a:latin typeface="Times" charset="0"/>
              </a:rPr>
              <a:t>Q</a:t>
            </a:r>
            <a:r>
              <a:rPr lang="en-US">
                <a:latin typeface="Times" charset="0"/>
              </a:rPr>
              <a:t> O-D points</a:t>
            </a:r>
          </a:p>
        </p:txBody>
      </p:sp>
      <p:sp>
        <p:nvSpPr>
          <p:cNvPr id="92192" name="Text Box 32"/>
          <p:cNvSpPr txBox="1">
            <a:spLocks noChangeArrowheads="1"/>
          </p:cNvSpPr>
          <p:nvPr/>
        </p:nvSpPr>
        <p:spPr bwMode="auto">
          <a:xfrm>
            <a:off x="2900363" y="3017838"/>
            <a:ext cx="2408237" cy="822325"/>
          </a:xfrm>
          <a:prstGeom prst="rect">
            <a:avLst/>
          </a:prstGeom>
          <a:noFill/>
          <a:ln w="9525">
            <a:noFill/>
            <a:miter lim="800000"/>
            <a:headEnd/>
            <a:tailEnd/>
          </a:ln>
        </p:spPr>
        <p:txBody>
          <a:bodyPr wrap="none">
            <a:prstTxWarp prst="textNoShape">
              <a:avLst/>
            </a:prstTxWarp>
            <a:spAutoFit/>
          </a:bodyPr>
          <a:lstStyle/>
          <a:p>
            <a:r>
              <a:rPr lang="en-US">
                <a:latin typeface="Times" charset="0"/>
              </a:rPr>
              <a:t>One of </a:t>
            </a:r>
            <a:r>
              <a:rPr lang="en-US" i="1">
                <a:latin typeface="Times" charset="0"/>
              </a:rPr>
              <a:t>n</a:t>
            </a:r>
            <a:r>
              <a:rPr lang="en-US" i="1" baseline="-25000">
                <a:latin typeface="Times" charset="0"/>
              </a:rPr>
              <a:t>B</a:t>
            </a:r>
            <a:r>
              <a:rPr lang="en-US">
                <a:latin typeface="Times" charset="0"/>
              </a:rPr>
              <a:t> </a:t>
            </a:r>
          </a:p>
          <a:p>
            <a:r>
              <a:rPr lang="en-US">
                <a:latin typeface="Times" charset="0"/>
              </a:rPr>
              <a:t>polygonal barriers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700088" y="617538"/>
            <a:ext cx="7727950" cy="5448300"/>
          </a:xfrm>
          <a:prstGeom prst="rect">
            <a:avLst/>
          </a:prstGeom>
          <a:solidFill>
            <a:schemeClr val="bg2"/>
          </a:solidFill>
          <a:ln w="12700">
            <a:noFill/>
            <a:miter lim="800000"/>
            <a:headEnd/>
            <a:tailEnd/>
          </a:ln>
        </p:spPr>
        <p:txBody>
          <a:bodyPr wrap="none" anchor="ctr">
            <a:prstTxWarp prst="textNoShape">
              <a:avLst/>
            </a:prstTxWarp>
          </a:bodyPr>
          <a:lstStyle/>
          <a:p>
            <a:pPr algn="ctr"/>
            <a:endParaRPr lang="en-US">
              <a:latin typeface="Times" charset="0"/>
            </a:endParaRPr>
          </a:p>
        </p:txBody>
      </p:sp>
      <p:sp>
        <p:nvSpPr>
          <p:cNvPr id="94211" name="Line 3"/>
          <p:cNvSpPr>
            <a:spLocks noChangeShapeType="1"/>
          </p:cNvSpPr>
          <p:nvPr/>
        </p:nvSpPr>
        <p:spPr bwMode="auto">
          <a:xfrm flipH="1">
            <a:off x="2052638" y="3051175"/>
            <a:ext cx="712787" cy="147161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12" name="Line 4"/>
          <p:cNvSpPr>
            <a:spLocks noChangeShapeType="1"/>
          </p:cNvSpPr>
          <p:nvPr/>
        </p:nvSpPr>
        <p:spPr bwMode="auto">
          <a:xfrm flipV="1">
            <a:off x="2746375" y="3051175"/>
            <a:ext cx="341313"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13" name="Line 5"/>
          <p:cNvSpPr>
            <a:spLocks noChangeShapeType="1"/>
          </p:cNvSpPr>
          <p:nvPr/>
        </p:nvSpPr>
        <p:spPr bwMode="auto">
          <a:xfrm flipH="1">
            <a:off x="2017713" y="3051175"/>
            <a:ext cx="1057275" cy="18637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14" name="Line 6"/>
          <p:cNvSpPr>
            <a:spLocks noChangeShapeType="1"/>
          </p:cNvSpPr>
          <p:nvPr/>
        </p:nvSpPr>
        <p:spPr bwMode="auto">
          <a:xfrm flipH="1" flipV="1">
            <a:off x="1554163" y="4618038"/>
            <a:ext cx="463550" cy="3079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15" name="Line 7"/>
          <p:cNvSpPr>
            <a:spLocks noChangeShapeType="1"/>
          </p:cNvSpPr>
          <p:nvPr/>
        </p:nvSpPr>
        <p:spPr bwMode="auto">
          <a:xfrm flipV="1">
            <a:off x="1577975" y="4533900"/>
            <a:ext cx="498475" cy="9525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16" name="Line 8"/>
          <p:cNvSpPr>
            <a:spLocks noChangeShapeType="1"/>
          </p:cNvSpPr>
          <p:nvPr/>
        </p:nvSpPr>
        <p:spPr bwMode="auto">
          <a:xfrm flipH="1">
            <a:off x="3679825" y="2433638"/>
            <a:ext cx="11113" cy="236537"/>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17" name="Line 9"/>
          <p:cNvSpPr>
            <a:spLocks noChangeShapeType="1"/>
          </p:cNvSpPr>
          <p:nvPr/>
        </p:nvSpPr>
        <p:spPr bwMode="auto">
          <a:xfrm flipH="1" flipV="1">
            <a:off x="1744663" y="2303463"/>
            <a:ext cx="1935162" cy="3794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18" name="Line 10"/>
          <p:cNvSpPr>
            <a:spLocks noChangeShapeType="1"/>
          </p:cNvSpPr>
          <p:nvPr/>
        </p:nvSpPr>
        <p:spPr bwMode="auto">
          <a:xfrm flipV="1">
            <a:off x="1744663" y="996950"/>
            <a:ext cx="628650" cy="130651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19" name="Line 11"/>
          <p:cNvSpPr>
            <a:spLocks noChangeShapeType="1"/>
          </p:cNvSpPr>
          <p:nvPr/>
        </p:nvSpPr>
        <p:spPr bwMode="auto">
          <a:xfrm>
            <a:off x="2362200" y="996950"/>
            <a:ext cx="2209800" cy="3651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20" name="Line 12"/>
          <p:cNvSpPr>
            <a:spLocks noChangeShapeType="1"/>
          </p:cNvSpPr>
          <p:nvPr/>
        </p:nvSpPr>
        <p:spPr bwMode="auto">
          <a:xfrm flipH="1">
            <a:off x="4379913" y="1044575"/>
            <a:ext cx="192087" cy="135255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21" name="Line 13"/>
          <p:cNvSpPr>
            <a:spLocks noChangeShapeType="1"/>
          </p:cNvSpPr>
          <p:nvPr/>
        </p:nvSpPr>
        <p:spPr bwMode="auto">
          <a:xfrm flipH="1" flipV="1">
            <a:off x="4178300" y="2362200"/>
            <a:ext cx="201613" cy="349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22" name="Line 14"/>
          <p:cNvSpPr>
            <a:spLocks noChangeShapeType="1"/>
          </p:cNvSpPr>
          <p:nvPr/>
        </p:nvSpPr>
        <p:spPr bwMode="auto">
          <a:xfrm flipH="1" flipV="1">
            <a:off x="4165600" y="1328738"/>
            <a:ext cx="36513" cy="103346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23" name="Line 15"/>
          <p:cNvSpPr>
            <a:spLocks noChangeShapeType="1"/>
          </p:cNvSpPr>
          <p:nvPr/>
        </p:nvSpPr>
        <p:spPr bwMode="auto">
          <a:xfrm flipH="1">
            <a:off x="2670175" y="1328738"/>
            <a:ext cx="1495425" cy="365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24" name="Line 16"/>
          <p:cNvSpPr>
            <a:spLocks noChangeShapeType="1"/>
          </p:cNvSpPr>
          <p:nvPr/>
        </p:nvSpPr>
        <p:spPr bwMode="auto">
          <a:xfrm flipH="1">
            <a:off x="2397125" y="1376363"/>
            <a:ext cx="273050" cy="7016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25" name="Line 17"/>
          <p:cNvSpPr>
            <a:spLocks noChangeShapeType="1"/>
          </p:cNvSpPr>
          <p:nvPr/>
        </p:nvSpPr>
        <p:spPr bwMode="auto">
          <a:xfrm>
            <a:off x="2397125" y="2089150"/>
            <a:ext cx="1293813" cy="3683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26" name="Line 18"/>
          <p:cNvSpPr>
            <a:spLocks noChangeShapeType="1"/>
          </p:cNvSpPr>
          <p:nvPr/>
        </p:nvSpPr>
        <p:spPr bwMode="auto">
          <a:xfrm>
            <a:off x="6599238" y="1733550"/>
            <a:ext cx="0" cy="34893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27" name="Line 19"/>
          <p:cNvSpPr>
            <a:spLocks noChangeShapeType="1"/>
          </p:cNvSpPr>
          <p:nvPr/>
        </p:nvSpPr>
        <p:spPr bwMode="auto">
          <a:xfrm>
            <a:off x="6846888" y="1684338"/>
            <a:ext cx="0" cy="34893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28" name="Line 20"/>
          <p:cNvSpPr>
            <a:spLocks noChangeShapeType="1"/>
          </p:cNvSpPr>
          <p:nvPr/>
        </p:nvSpPr>
        <p:spPr bwMode="auto">
          <a:xfrm flipV="1">
            <a:off x="6599238" y="1697038"/>
            <a:ext cx="249237" cy="365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29" name="Line 21"/>
          <p:cNvSpPr>
            <a:spLocks noChangeShapeType="1"/>
          </p:cNvSpPr>
          <p:nvPr/>
        </p:nvSpPr>
        <p:spPr bwMode="auto">
          <a:xfrm flipV="1">
            <a:off x="6584950" y="5160963"/>
            <a:ext cx="249238" cy="365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4230" name="Oval 22"/>
          <p:cNvSpPr>
            <a:spLocks noChangeArrowheads="1"/>
          </p:cNvSpPr>
          <p:nvPr/>
        </p:nvSpPr>
        <p:spPr bwMode="auto">
          <a:xfrm>
            <a:off x="1293813" y="3810000"/>
            <a:ext cx="119062"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4231" name="Oval 23"/>
          <p:cNvSpPr>
            <a:spLocks noChangeArrowheads="1"/>
          </p:cNvSpPr>
          <p:nvPr/>
        </p:nvSpPr>
        <p:spPr bwMode="auto">
          <a:xfrm>
            <a:off x="5967413" y="5576888"/>
            <a:ext cx="119062" cy="119062"/>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4232" name="Oval 24"/>
          <p:cNvSpPr>
            <a:spLocks noChangeArrowheads="1"/>
          </p:cNvSpPr>
          <p:nvPr/>
        </p:nvSpPr>
        <p:spPr bwMode="auto">
          <a:xfrm>
            <a:off x="6156325" y="4554538"/>
            <a:ext cx="119063" cy="119062"/>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4233" name="Oval 25"/>
          <p:cNvSpPr>
            <a:spLocks noChangeArrowheads="1"/>
          </p:cNvSpPr>
          <p:nvPr/>
        </p:nvSpPr>
        <p:spPr bwMode="auto">
          <a:xfrm>
            <a:off x="3448050" y="825500"/>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4234" name="Oval 26"/>
          <p:cNvSpPr>
            <a:spLocks noChangeArrowheads="1"/>
          </p:cNvSpPr>
          <p:nvPr/>
        </p:nvSpPr>
        <p:spPr bwMode="auto">
          <a:xfrm>
            <a:off x="1522413" y="5405438"/>
            <a:ext cx="119062" cy="119062"/>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4235" name="Oval 27"/>
          <p:cNvSpPr>
            <a:spLocks noChangeArrowheads="1"/>
          </p:cNvSpPr>
          <p:nvPr/>
        </p:nvSpPr>
        <p:spPr bwMode="auto">
          <a:xfrm>
            <a:off x="2851150" y="4476750"/>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4236" name="Oval 28"/>
          <p:cNvSpPr>
            <a:spLocks noChangeArrowheads="1"/>
          </p:cNvSpPr>
          <p:nvPr/>
        </p:nvSpPr>
        <p:spPr bwMode="auto">
          <a:xfrm>
            <a:off x="5376863" y="1139825"/>
            <a:ext cx="119062"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4237" name="Oval 29"/>
          <p:cNvSpPr>
            <a:spLocks noChangeArrowheads="1"/>
          </p:cNvSpPr>
          <p:nvPr/>
        </p:nvSpPr>
        <p:spPr bwMode="auto">
          <a:xfrm>
            <a:off x="2906713" y="1838325"/>
            <a:ext cx="119062"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4238" name="Oval 30"/>
          <p:cNvSpPr>
            <a:spLocks noChangeArrowheads="1"/>
          </p:cNvSpPr>
          <p:nvPr/>
        </p:nvSpPr>
        <p:spPr bwMode="auto">
          <a:xfrm>
            <a:off x="7202488" y="3429000"/>
            <a:ext cx="119062"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4239" name="Text Box 31"/>
          <p:cNvSpPr txBox="1">
            <a:spLocks noChangeArrowheads="1"/>
          </p:cNvSpPr>
          <p:nvPr/>
        </p:nvSpPr>
        <p:spPr bwMode="auto">
          <a:xfrm>
            <a:off x="5497513" y="960438"/>
            <a:ext cx="2836862"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One of </a:t>
            </a:r>
            <a:r>
              <a:rPr lang="en-US" i="1">
                <a:latin typeface="Times" charset="0"/>
              </a:rPr>
              <a:t>n</a:t>
            </a:r>
            <a:r>
              <a:rPr lang="en-US" i="1" baseline="-25000">
                <a:latin typeface="Times" charset="0"/>
              </a:rPr>
              <a:t>Q</a:t>
            </a:r>
            <a:r>
              <a:rPr lang="en-US">
                <a:latin typeface="Times" charset="0"/>
              </a:rPr>
              <a:t> O-D points</a:t>
            </a:r>
          </a:p>
        </p:txBody>
      </p:sp>
      <p:sp>
        <p:nvSpPr>
          <p:cNvPr id="94240" name="Text Box 32"/>
          <p:cNvSpPr txBox="1">
            <a:spLocks noChangeArrowheads="1"/>
          </p:cNvSpPr>
          <p:nvPr/>
        </p:nvSpPr>
        <p:spPr bwMode="auto">
          <a:xfrm>
            <a:off x="2900363" y="3017838"/>
            <a:ext cx="2408237" cy="822325"/>
          </a:xfrm>
          <a:prstGeom prst="rect">
            <a:avLst/>
          </a:prstGeom>
          <a:noFill/>
          <a:ln w="9525">
            <a:noFill/>
            <a:miter lim="800000"/>
            <a:headEnd/>
            <a:tailEnd/>
          </a:ln>
        </p:spPr>
        <p:txBody>
          <a:bodyPr wrap="none">
            <a:prstTxWarp prst="textNoShape">
              <a:avLst/>
            </a:prstTxWarp>
            <a:spAutoFit/>
          </a:bodyPr>
          <a:lstStyle/>
          <a:p>
            <a:r>
              <a:rPr lang="en-US">
                <a:latin typeface="Times" charset="0"/>
              </a:rPr>
              <a:t>One of </a:t>
            </a:r>
            <a:r>
              <a:rPr lang="en-US" i="1">
                <a:latin typeface="Times" charset="0"/>
              </a:rPr>
              <a:t>n</a:t>
            </a:r>
            <a:r>
              <a:rPr lang="en-US" i="1" baseline="-25000">
                <a:latin typeface="Times" charset="0"/>
              </a:rPr>
              <a:t>B</a:t>
            </a:r>
            <a:r>
              <a:rPr lang="en-US">
                <a:latin typeface="Times" charset="0"/>
              </a:rPr>
              <a:t> </a:t>
            </a:r>
          </a:p>
          <a:p>
            <a:r>
              <a:rPr lang="en-US">
                <a:latin typeface="Times" charset="0"/>
              </a:rPr>
              <a:t>polygonal barriers</a:t>
            </a:r>
          </a:p>
        </p:txBody>
      </p:sp>
      <p:sp>
        <p:nvSpPr>
          <p:cNvPr id="94241" name="Line 33"/>
          <p:cNvSpPr>
            <a:spLocks noChangeShapeType="1"/>
          </p:cNvSpPr>
          <p:nvPr/>
        </p:nvSpPr>
        <p:spPr bwMode="auto">
          <a:xfrm flipV="1">
            <a:off x="1638300" y="5472113"/>
            <a:ext cx="3784600" cy="0"/>
          </a:xfrm>
          <a:prstGeom prst="line">
            <a:avLst/>
          </a:prstGeom>
          <a:noFill/>
          <a:ln w="12700">
            <a:solidFill>
              <a:srgbClr val="FF0000"/>
            </a:solidFill>
            <a:round/>
            <a:headEnd/>
            <a:tailEnd/>
          </a:ln>
        </p:spPr>
        <p:txBody>
          <a:bodyPr wrap="none" anchor="ctr">
            <a:prstTxWarp prst="textNoShape">
              <a:avLst/>
            </a:prstTxWarp>
          </a:bodyPr>
          <a:lstStyle/>
          <a:p>
            <a:endParaRPr lang="en-US"/>
          </a:p>
        </p:txBody>
      </p:sp>
      <p:sp>
        <p:nvSpPr>
          <p:cNvPr id="94242" name="Line 34"/>
          <p:cNvSpPr>
            <a:spLocks noChangeShapeType="1"/>
          </p:cNvSpPr>
          <p:nvPr/>
        </p:nvSpPr>
        <p:spPr bwMode="auto">
          <a:xfrm>
            <a:off x="5435600" y="1258888"/>
            <a:ext cx="0" cy="4213225"/>
          </a:xfrm>
          <a:prstGeom prst="line">
            <a:avLst/>
          </a:prstGeom>
          <a:noFill/>
          <a:ln w="12700">
            <a:solidFill>
              <a:srgbClr val="FF0000"/>
            </a:solidFill>
            <a:round/>
            <a:headEnd/>
            <a:tailEnd/>
          </a:ln>
        </p:spPr>
        <p:txBody>
          <a:bodyPr wrap="none" anchor="ctr">
            <a:prstTxWarp prst="textNoShape">
              <a:avLst/>
            </a:prstTxWarp>
          </a:bodyPr>
          <a:lstStyle/>
          <a:p>
            <a:endParaRPr lang="en-US"/>
          </a:p>
        </p:txBody>
      </p:sp>
      <p:sp>
        <p:nvSpPr>
          <p:cNvPr id="94243" name="Line 35"/>
          <p:cNvSpPr>
            <a:spLocks noChangeShapeType="1"/>
          </p:cNvSpPr>
          <p:nvPr/>
        </p:nvSpPr>
        <p:spPr bwMode="auto">
          <a:xfrm flipV="1">
            <a:off x="1352550" y="2754313"/>
            <a:ext cx="0" cy="1044575"/>
          </a:xfrm>
          <a:prstGeom prst="line">
            <a:avLst/>
          </a:prstGeom>
          <a:noFill/>
          <a:ln w="12700">
            <a:solidFill>
              <a:srgbClr val="FF0000"/>
            </a:solidFill>
            <a:round/>
            <a:headEnd/>
            <a:tailEnd/>
          </a:ln>
        </p:spPr>
        <p:txBody>
          <a:bodyPr wrap="none" anchor="ctr">
            <a:prstTxWarp prst="textNoShape">
              <a:avLst/>
            </a:prstTxWarp>
          </a:bodyPr>
          <a:lstStyle/>
          <a:p>
            <a:endParaRPr lang="en-US"/>
          </a:p>
        </p:txBody>
      </p:sp>
      <p:sp>
        <p:nvSpPr>
          <p:cNvPr id="94244" name="Line 36"/>
          <p:cNvSpPr>
            <a:spLocks noChangeShapeType="1"/>
          </p:cNvSpPr>
          <p:nvPr/>
        </p:nvSpPr>
        <p:spPr bwMode="auto">
          <a:xfrm>
            <a:off x="1352550" y="2754313"/>
            <a:ext cx="2362200" cy="0"/>
          </a:xfrm>
          <a:prstGeom prst="line">
            <a:avLst/>
          </a:prstGeom>
          <a:noFill/>
          <a:ln w="12700">
            <a:solidFill>
              <a:srgbClr val="FF0000"/>
            </a:solidFill>
            <a:round/>
            <a:headEnd/>
            <a:tailEnd/>
          </a:ln>
        </p:spPr>
        <p:txBody>
          <a:bodyPr wrap="none" anchor="ctr">
            <a:prstTxWarp prst="textNoShape">
              <a:avLst/>
            </a:prstTxWarp>
          </a:bodyPr>
          <a:lstStyle/>
          <a:p>
            <a:endParaRPr lang="en-US"/>
          </a:p>
        </p:txBody>
      </p:sp>
      <p:sp>
        <p:nvSpPr>
          <p:cNvPr id="94245" name="Line 37"/>
          <p:cNvSpPr>
            <a:spLocks noChangeShapeType="1"/>
          </p:cNvSpPr>
          <p:nvPr/>
        </p:nvSpPr>
        <p:spPr bwMode="auto">
          <a:xfrm flipV="1">
            <a:off x="3703638" y="1898650"/>
            <a:ext cx="0" cy="855663"/>
          </a:xfrm>
          <a:prstGeom prst="line">
            <a:avLst/>
          </a:prstGeom>
          <a:noFill/>
          <a:ln w="12700">
            <a:solidFill>
              <a:srgbClr val="FF0000"/>
            </a:solidFill>
            <a:round/>
            <a:headEnd/>
            <a:tailEnd/>
          </a:ln>
        </p:spPr>
        <p:txBody>
          <a:bodyPr wrap="none" anchor="ctr">
            <a:prstTxWarp prst="textNoShape">
              <a:avLst/>
            </a:prstTxWarp>
          </a:bodyPr>
          <a:lstStyle/>
          <a:p>
            <a:endParaRPr lang="en-US"/>
          </a:p>
        </p:txBody>
      </p:sp>
      <p:sp>
        <p:nvSpPr>
          <p:cNvPr id="94246" name="Line 38"/>
          <p:cNvSpPr>
            <a:spLocks noChangeShapeType="1"/>
          </p:cNvSpPr>
          <p:nvPr/>
        </p:nvSpPr>
        <p:spPr bwMode="auto">
          <a:xfrm>
            <a:off x="3027363" y="1898650"/>
            <a:ext cx="676275" cy="0"/>
          </a:xfrm>
          <a:prstGeom prst="line">
            <a:avLst/>
          </a:prstGeom>
          <a:noFill/>
          <a:ln w="12700">
            <a:solidFill>
              <a:srgbClr val="FF0000"/>
            </a:solidFill>
            <a:round/>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fontScale="90000"/>
          </a:bodyPr>
          <a:lstStyle/>
          <a:p>
            <a:pPr>
              <a:defRPr/>
            </a:pPr>
            <a:r>
              <a:rPr lang="en-US">
                <a:ea typeface="ＭＳ Ｐゴシック" charset="-128"/>
                <a:cs typeface="ＭＳ Ｐゴシック" charset="-128"/>
              </a:rPr>
              <a:t>Communication:  </a:t>
            </a:r>
            <a:br>
              <a:rPr lang="en-US">
                <a:ea typeface="ＭＳ Ｐゴシック" charset="-128"/>
                <a:cs typeface="ＭＳ Ｐゴシック" charset="-128"/>
              </a:rPr>
            </a:br>
            <a:r>
              <a:rPr lang="en-US">
                <a:ea typeface="ＭＳ Ｐゴシック" charset="-128"/>
                <a:cs typeface="ＭＳ Ｐゴシック" charset="-128"/>
              </a:rPr>
              <a:t>The name of the game!</a:t>
            </a:r>
          </a:p>
        </p:txBody>
      </p:sp>
      <p:sp>
        <p:nvSpPr>
          <p:cNvPr id="96260" name="Rectangle 3"/>
          <p:cNvSpPr>
            <a:spLocks noGrp="1" noChangeArrowheads="1"/>
          </p:cNvSpPr>
          <p:nvPr>
            <p:ph type="body" idx="1"/>
          </p:nvPr>
        </p:nvSpPr>
        <p:spPr/>
        <p:txBody>
          <a:bodyPr/>
          <a:lstStyle/>
          <a:p>
            <a:r>
              <a:rPr lang="en-US" sz="2800">
                <a:ea typeface="ＭＳ Ｐゴシック" charset="-128"/>
                <a:cs typeface="ＭＳ Ｐゴシック" charset="-128"/>
              </a:rPr>
              <a:t>Two points having coordinates (</a:t>
            </a:r>
            <a:r>
              <a:rPr lang="en-US" sz="2800" i="1">
                <a:ea typeface="ＭＳ Ｐゴシック" charset="-128"/>
                <a:cs typeface="ＭＳ Ｐゴシック" charset="-128"/>
              </a:rPr>
              <a:t>x, y</a:t>
            </a:r>
            <a:r>
              <a:rPr lang="en-US" sz="2800">
                <a:ea typeface="ＭＳ Ｐゴシック" charset="-128"/>
                <a:cs typeface="ＭＳ Ｐゴシック" charset="-128"/>
              </a:rPr>
              <a:t>) and     (</a:t>
            </a:r>
            <a:r>
              <a:rPr lang="en-US" sz="2800" i="1">
                <a:ea typeface="ＭＳ Ｐゴシック" charset="-128"/>
                <a:cs typeface="ＭＳ Ｐゴシック" charset="-128"/>
              </a:rPr>
              <a:t>u</a:t>
            </a:r>
            <a:r>
              <a:rPr lang="en-US" sz="2800">
                <a:ea typeface="ＭＳ Ｐゴシック" charset="-128"/>
                <a:cs typeface="ＭＳ Ｐゴシック" charset="-128"/>
              </a:rPr>
              <a:t>, </a:t>
            </a:r>
            <a:r>
              <a:rPr lang="en-US" sz="2800" i="1">
                <a:ea typeface="ＭＳ Ｐゴシック" charset="-128"/>
                <a:cs typeface="ＭＳ Ｐゴシック" charset="-128"/>
              </a:rPr>
              <a:t>v</a:t>
            </a:r>
            <a:r>
              <a:rPr lang="en-US" sz="2800">
                <a:ea typeface="ＭＳ Ｐゴシック" charset="-128"/>
                <a:cs typeface="ＭＳ Ｐゴシック" charset="-128"/>
              </a:rPr>
              <a:t>) COMMUNICATE if there exists at least one feasible staircase path between them.</a:t>
            </a:r>
          </a:p>
          <a:p>
            <a:r>
              <a:rPr lang="en-US" sz="2800">
                <a:ea typeface="ＭＳ Ｐゴシック" charset="-128"/>
                <a:cs typeface="ＭＳ Ｐゴシック" charset="-128"/>
              </a:rPr>
              <a:t>Such a staircase path has minimum possible Manhattan length:</a:t>
            </a:r>
          </a:p>
          <a:p>
            <a:endParaRPr lang="en-US" sz="2800">
              <a:ea typeface="ＭＳ Ｐゴシック" charset="-128"/>
              <a:cs typeface="ＭＳ Ｐゴシック" charset="-128"/>
            </a:endParaRPr>
          </a:p>
          <a:p>
            <a:r>
              <a:rPr lang="en-US" sz="2800">
                <a:ea typeface="ＭＳ Ｐゴシック" charset="-128"/>
                <a:cs typeface="ＭＳ Ｐゴシック" charset="-128"/>
              </a:rPr>
              <a:t>For example, any 2 adjacent vertices of a barrier communicate</a:t>
            </a:r>
          </a:p>
        </p:txBody>
      </p:sp>
      <p:graphicFrame>
        <p:nvGraphicFramePr>
          <p:cNvPr id="96258" name="Object 2"/>
          <p:cNvGraphicFramePr>
            <a:graphicFrameLocks noChangeAspect="1"/>
          </p:cNvGraphicFramePr>
          <p:nvPr>
            <p:extLst>
              <p:ext uri="{D42A27DB-BD31-4B8C-83A1-F6EECF244321}">
                <p14:modId xmlns:p14="http://schemas.microsoft.com/office/powerpoint/2010/main" val="1802327919"/>
              </p:ext>
            </p:extLst>
          </p:nvPr>
        </p:nvGraphicFramePr>
        <p:xfrm>
          <a:off x="1888067" y="3996266"/>
          <a:ext cx="5024438" cy="450850"/>
        </p:xfrm>
        <a:graphic>
          <a:graphicData uri="http://schemas.openxmlformats.org/presentationml/2006/ole">
            <mc:AlternateContent xmlns:mc="http://schemas.openxmlformats.org/markup-compatibility/2006">
              <mc:Choice xmlns:v="urn:schemas-microsoft-com:vml" Requires="v">
                <p:oleObj spid="_x0000_s96292" name="Equation" r:id="rId4" imgW="1981200" imgH="177800" progId="Equation.3">
                  <p:embed/>
                </p:oleObj>
              </mc:Choice>
              <mc:Fallback>
                <p:oleObj name="Equation" r:id="rId4" imgW="1981200" imgH="1778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8067" y="3996266"/>
                        <a:ext cx="5024438" cy="450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a:defRPr/>
            </a:pPr>
            <a:r>
              <a:rPr lang="en-US">
                <a:effectLst>
                  <a:outerShdw blurRad="38100" dist="38100" dir="2700000" algn="tl">
                    <a:srgbClr val="000000"/>
                  </a:outerShdw>
                </a:effectLst>
                <a:ea typeface="ＭＳ Ｐゴシック" charset="-128"/>
                <a:cs typeface="ＭＳ Ｐゴシック" charset="-128"/>
              </a:rPr>
              <a:t>Vertex Seeking Tree</a:t>
            </a:r>
          </a:p>
        </p:txBody>
      </p:sp>
      <p:sp>
        <p:nvSpPr>
          <p:cNvPr id="98308" name="Line 3"/>
          <p:cNvSpPr>
            <a:spLocks noChangeShapeType="1"/>
          </p:cNvSpPr>
          <p:nvPr/>
        </p:nvSpPr>
        <p:spPr bwMode="auto">
          <a:xfrm>
            <a:off x="4572000" y="2184400"/>
            <a:ext cx="0" cy="2741613"/>
          </a:xfrm>
          <a:prstGeom prst="line">
            <a:avLst/>
          </a:prstGeom>
          <a:noFill/>
          <a:ln w="19050">
            <a:solidFill>
              <a:schemeClr val="tx1"/>
            </a:solidFill>
            <a:round/>
            <a:headEnd type="triangle" w="med" len="med"/>
            <a:tailEnd type="triangle" w="med" len="med"/>
          </a:ln>
        </p:spPr>
        <p:txBody>
          <a:bodyPr wrap="none" anchor="ctr">
            <a:prstTxWarp prst="textNoShape">
              <a:avLst/>
            </a:prstTxWarp>
          </a:bodyPr>
          <a:lstStyle/>
          <a:p>
            <a:endParaRPr lang="en-US"/>
          </a:p>
        </p:txBody>
      </p:sp>
      <p:sp>
        <p:nvSpPr>
          <p:cNvPr id="98309" name="Line 4"/>
          <p:cNvSpPr>
            <a:spLocks noChangeShapeType="1"/>
          </p:cNvSpPr>
          <p:nvPr/>
        </p:nvSpPr>
        <p:spPr bwMode="auto">
          <a:xfrm>
            <a:off x="2540000" y="3429000"/>
            <a:ext cx="6434138" cy="0"/>
          </a:xfrm>
          <a:prstGeom prst="line">
            <a:avLst/>
          </a:prstGeom>
          <a:noFill/>
          <a:ln w="19050">
            <a:solidFill>
              <a:schemeClr val="tx1"/>
            </a:solidFill>
            <a:round/>
            <a:headEnd type="diamond" w="med" len="med"/>
            <a:tailEnd type="triangle" w="med" len="med"/>
          </a:ln>
        </p:spPr>
        <p:txBody>
          <a:bodyPr wrap="none" anchor="ctr">
            <a:prstTxWarp prst="textNoShape">
              <a:avLst/>
            </a:prstTxWarp>
          </a:bodyPr>
          <a:lstStyle/>
          <a:p>
            <a:endParaRPr lang="en-US"/>
          </a:p>
        </p:txBody>
      </p:sp>
      <p:sp>
        <p:nvSpPr>
          <p:cNvPr id="98310" name="Oval 5"/>
          <p:cNvSpPr>
            <a:spLocks noChangeArrowheads="1"/>
          </p:cNvSpPr>
          <p:nvPr/>
        </p:nvSpPr>
        <p:spPr bwMode="auto">
          <a:xfrm>
            <a:off x="4511675" y="2076450"/>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8311" name="Line 6"/>
          <p:cNvSpPr>
            <a:spLocks noChangeShapeType="1"/>
          </p:cNvSpPr>
          <p:nvPr/>
        </p:nvSpPr>
        <p:spPr bwMode="auto">
          <a:xfrm flipH="1">
            <a:off x="3738563" y="4891088"/>
            <a:ext cx="833437" cy="5810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8312" name="Line 7"/>
          <p:cNvSpPr>
            <a:spLocks noChangeShapeType="1"/>
          </p:cNvSpPr>
          <p:nvPr/>
        </p:nvSpPr>
        <p:spPr bwMode="auto">
          <a:xfrm>
            <a:off x="3751263" y="5484813"/>
            <a:ext cx="474662" cy="8413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8313" name="Line 8"/>
          <p:cNvSpPr>
            <a:spLocks noChangeShapeType="1"/>
          </p:cNvSpPr>
          <p:nvPr/>
        </p:nvSpPr>
        <p:spPr bwMode="auto">
          <a:xfrm flipV="1">
            <a:off x="4225925" y="5994400"/>
            <a:ext cx="1044575"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8314" name="Line 9"/>
          <p:cNvSpPr>
            <a:spLocks noChangeShapeType="1"/>
          </p:cNvSpPr>
          <p:nvPr/>
        </p:nvSpPr>
        <p:spPr bwMode="auto">
          <a:xfrm flipV="1">
            <a:off x="5281613" y="5246688"/>
            <a:ext cx="47625" cy="7477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8315" name="Line 10"/>
          <p:cNvSpPr>
            <a:spLocks noChangeShapeType="1"/>
          </p:cNvSpPr>
          <p:nvPr/>
        </p:nvSpPr>
        <p:spPr bwMode="auto">
          <a:xfrm>
            <a:off x="4572000" y="4902200"/>
            <a:ext cx="769938"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8316" name="Oval 11"/>
          <p:cNvSpPr>
            <a:spLocks noChangeArrowheads="1"/>
          </p:cNvSpPr>
          <p:nvPr/>
        </p:nvSpPr>
        <p:spPr bwMode="auto">
          <a:xfrm>
            <a:off x="4511675" y="4864100"/>
            <a:ext cx="119063" cy="119063"/>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8317" name="Line 12"/>
          <p:cNvSpPr>
            <a:spLocks noChangeShapeType="1"/>
          </p:cNvSpPr>
          <p:nvPr/>
        </p:nvSpPr>
        <p:spPr bwMode="auto">
          <a:xfrm>
            <a:off x="2006600" y="2682875"/>
            <a:ext cx="949325" cy="14001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8318" name="Line 13"/>
          <p:cNvSpPr>
            <a:spLocks noChangeShapeType="1"/>
          </p:cNvSpPr>
          <p:nvPr/>
        </p:nvSpPr>
        <p:spPr bwMode="auto">
          <a:xfrm flipH="1">
            <a:off x="1566863" y="4095750"/>
            <a:ext cx="138906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8319" name="Line 14"/>
          <p:cNvSpPr>
            <a:spLocks noChangeShapeType="1"/>
          </p:cNvSpPr>
          <p:nvPr/>
        </p:nvSpPr>
        <p:spPr bwMode="auto">
          <a:xfrm flipV="1">
            <a:off x="1577975" y="2670175"/>
            <a:ext cx="428625" cy="14255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98320" name="Oval 15"/>
          <p:cNvSpPr>
            <a:spLocks noChangeArrowheads="1"/>
          </p:cNvSpPr>
          <p:nvPr/>
        </p:nvSpPr>
        <p:spPr bwMode="auto">
          <a:xfrm>
            <a:off x="1946275" y="2617788"/>
            <a:ext cx="119063" cy="119062"/>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8321" name="Line 16"/>
          <p:cNvSpPr>
            <a:spLocks noChangeShapeType="1"/>
          </p:cNvSpPr>
          <p:nvPr/>
        </p:nvSpPr>
        <p:spPr bwMode="auto">
          <a:xfrm flipV="1">
            <a:off x="2528888" y="3192463"/>
            <a:ext cx="0" cy="236537"/>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98322" name="Line 17"/>
          <p:cNvSpPr>
            <a:spLocks noChangeShapeType="1"/>
          </p:cNvSpPr>
          <p:nvPr/>
        </p:nvSpPr>
        <p:spPr bwMode="auto">
          <a:xfrm flipV="1">
            <a:off x="2195513" y="2728913"/>
            <a:ext cx="0" cy="236537"/>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98323" name="Line 18"/>
          <p:cNvSpPr>
            <a:spLocks noChangeShapeType="1"/>
          </p:cNvSpPr>
          <p:nvPr/>
        </p:nvSpPr>
        <p:spPr bwMode="auto">
          <a:xfrm flipV="1">
            <a:off x="2382838" y="2951163"/>
            <a:ext cx="0" cy="236537"/>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98324" name="Line 19"/>
          <p:cNvSpPr>
            <a:spLocks noChangeShapeType="1"/>
          </p:cNvSpPr>
          <p:nvPr/>
        </p:nvSpPr>
        <p:spPr bwMode="auto">
          <a:xfrm flipH="1">
            <a:off x="2373313" y="3205163"/>
            <a:ext cx="153987"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98325" name="Line 20"/>
          <p:cNvSpPr>
            <a:spLocks noChangeShapeType="1"/>
          </p:cNvSpPr>
          <p:nvPr/>
        </p:nvSpPr>
        <p:spPr bwMode="auto">
          <a:xfrm flipH="1">
            <a:off x="2195513" y="2967038"/>
            <a:ext cx="190500"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98326" name="Line 21"/>
          <p:cNvSpPr>
            <a:spLocks noChangeShapeType="1"/>
          </p:cNvSpPr>
          <p:nvPr/>
        </p:nvSpPr>
        <p:spPr bwMode="auto">
          <a:xfrm flipH="1">
            <a:off x="2052638" y="2730500"/>
            <a:ext cx="142875" cy="0"/>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n-US"/>
          </a:p>
        </p:txBody>
      </p:sp>
      <p:graphicFrame>
        <p:nvGraphicFramePr>
          <p:cNvPr id="98306" name="Object 2"/>
          <p:cNvGraphicFramePr>
            <a:graphicFrameLocks noChangeAspect="1"/>
          </p:cNvGraphicFramePr>
          <p:nvPr/>
        </p:nvGraphicFramePr>
        <p:xfrm>
          <a:off x="8374063" y="3429000"/>
          <a:ext cx="606425" cy="352425"/>
        </p:xfrm>
        <a:graphic>
          <a:graphicData uri="http://schemas.openxmlformats.org/presentationml/2006/ole">
            <mc:AlternateContent xmlns:mc="http://schemas.openxmlformats.org/markup-compatibility/2006">
              <mc:Choice xmlns:v="urn:schemas-microsoft-com:vml" Requires="v">
                <p:oleObj spid="_x0000_s98340" name="Equation" r:id="rId4" imgW="228600" imgH="114300" progId="Equation.3">
                  <p:embed/>
                </p:oleObj>
              </mc:Choice>
              <mc:Fallback>
                <p:oleObj name="Equation" r:id="rId4" imgW="228600" imgH="1143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4063" y="3429000"/>
                        <a:ext cx="606425"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27" name="Oval 23"/>
          <p:cNvSpPr>
            <a:spLocks noChangeArrowheads="1"/>
          </p:cNvSpPr>
          <p:nvPr/>
        </p:nvSpPr>
        <p:spPr bwMode="auto">
          <a:xfrm>
            <a:off x="4511675" y="3368675"/>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98328" name="Text Box 24"/>
          <p:cNvSpPr txBox="1">
            <a:spLocks noChangeArrowheads="1"/>
          </p:cNvSpPr>
          <p:nvPr/>
        </p:nvSpPr>
        <p:spPr bwMode="auto">
          <a:xfrm>
            <a:off x="4857750" y="2706688"/>
            <a:ext cx="3736975"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This tree is from a O-D point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685800" y="609600"/>
            <a:ext cx="7772400" cy="1143000"/>
          </a:xfrm>
          <a:prstGeom prst="rect">
            <a:avLst/>
          </a:prstGeom>
          <a:noFill/>
          <a:ln w="9525">
            <a:noFill/>
            <a:miter lim="800000"/>
            <a:headEnd/>
            <a:tailEnd/>
          </a:ln>
          <a:effectLst/>
        </p:spPr>
        <p:txBody>
          <a:bodyPr anchor="ctr">
            <a:prstTxWarp prst="textNoShape">
              <a:avLst/>
            </a:prstTxWarp>
          </a:bodyPr>
          <a:lstStyle/>
          <a:p>
            <a:pPr algn="ctr" defTabSz="917575">
              <a:defRPr/>
            </a:pPr>
            <a:r>
              <a:rPr lang="en-US" sz="4400">
                <a:solidFill>
                  <a:schemeClr val="tx2"/>
                </a:solidFill>
                <a:effectLst>
                  <a:outerShdw blurRad="38100" dist="38100" dir="2700000" algn="tl">
                    <a:srgbClr val="000000"/>
                  </a:outerShdw>
                </a:effectLst>
              </a:rPr>
              <a:t>Vertex Seeking Tree</a:t>
            </a:r>
          </a:p>
        </p:txBody>
      </p:sp>
      <p:sp>
        <p:nvSpPr>
          <p:cNvPr id="100356" name="Line 3"/>
          <p:cNvSpPr>
            <a:spLocks noChangeShapeType="1"/>
          </p:cNvSpPr>
          <p:nvPr/>
        </p:nvSpPr>
        <p:spPr bwMode="auto">
          <a:xfrm>
            <a:off x="4572000" y="2184400"/>
            <a:ext cx="0" cy="2741613"/>
          </a:xfrm>
          <a:prstGeom prst="line">
            <a:avLst/>
          </a:prstGeom>
          <a:noFill/>
          <a:ln w="19050">
            <a:solidFill>
              <a:schemeClr val="tx1"/>
            </a:solidFill>
            <a:round/>
            <a:headEnd type="triangle" w="med" len="med"/>
            <a:tailEnd type="triangle" w="med" len="med"/>
          </a:ln>
        </p:spPr>
        <p:txBody>
          <a:bodyPr wrap="none" anchor="ctr">
            <a:prstTxWarp prst="textNoShape">
              <a:avLst/>
            </a:prstTxWarp>
          </a:bodyPr>
          <a:lstStyle/>
          <a:p>
            <a:endParaRPr lang="en-US"/>
          </a:p>
        </p:txBody>
      </p:sp>
      <p:sp>
        <p:nvSpPr>
          <p:cNvPr id="100357" name="Line 4"/>
          <p:cNvSpPr>
            <a:spLocks noChangeShapeType="1"/>
          </p:cNvSpPr>
          <p:nvPr/>
        </p:nvSpPr>
        <p:spPr bwMode="auto">
          <a:xfrm>
            <a:off x="2540000" y="3429000"/>
            <a:ext cx="6434138" cy="0"/>
          </a:xfrm>
          <a:prstGeom prst="line">
            <a:avLst/>
          </a:prstGeom>
          <a:noFill/>
          <a:ln w="19050">
            <a:solidFill>
              <a:schemeClr val="tx1"/>
            </a:solidFill>
            <a:round/>
            <a:headEnd type="diamond" w="med" len="med"/>
            <a:tailEnd type="triangle" w="med" len="med"/>
          </a:ln>
        </p:spPr>
        <p:txBody>
          <a:bodyPr wrap="none" anchor="ctr">
            <a:prstTxWarp prst="textNoShape">
              <a:avLst/>
            </a:prstTxWarp>
          </a:bodyPr>
          <a:lstStyle/>
          <a:p>
            <a:endParaRPr lang="en-US"/>
          </a:p>
        </p:txBody>
      </p:sp>
      <p:sp>
        <p:nvSpPr>
          <p:cNvPr id="100358" name="Oval 5"/>
          <p:cNvSpPr>
            <a:spLocks noChangeArrowheads="1"/>
          </p:cNvSpPr>
          <p:nvPr/>
        </p:nvSpPr>
        <p:spPr bwMode="auto">
          <a:xfrm>
            <a:off x="4511675" y="2076450"/>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00359" name="Line 6"/>
          <p:cNvSpPr>
            <a:spLocks noChangeShapeType="1"/>
          </p:cNvSpPr>
          <p:nvPr/>
        </p:nvSpPr>
        <p:spPr bwMode="auto">
          <a:xfrm flipH="1">
            <a:off x="3738563" y="4891088"/>
            <a:ext cx="833437" cy="5810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60" name="Line 7"/>
          <p:cNvSpPr>
            <a:spLocks noChangeShapeType="1"/>
          </p:cNvSpPr>
          <p:nvPr/>
        </p:nvSpPr>
        <p:spPr bwMode="auto">
          <a:xfrm>
            <a:off x="3751263" y="5484813"/>
            <a:ext cx="474662" cy="8413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61" name="Line 8"/>
          <p:cNvSpPr>
            <a:spLocks noChangeShapeType="1"/>
          </p:cNvSpPr>
          <p:nvPr/>
        </p:nvSpPr>
        <p:spPr bwMode="auto">
          <a:xfrm flipV="1">
            <a:off x="4225925" y="5994400"/>
            <a:ext cx="1044575"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62" name="Line 9"/>
          <p:cNvSpPr>
            <a:spLocks noChangeShapeType="1"/>
          </p:cNvSpPr>
          <p:nvPr/>
        </p:nvSpPr>
        <p:spPr bwMode="auto">
          <a:xfrm flipV="1">
            <a:off x="5281613" y="5246688"/>
            <a:ext cx="47625" cy="7477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63" name="Line 10"/>
          <p:cNvSpPr>
            <a:spLocks noChangeShapeType="1"/>
          </p:cNvSpPr>
          <p:nvPr/>
        </p:nvSpPr>
        <p:spPr bwMode="auto">
          <a:xfrm>
            <a:off x="4572000" y="4902200"/>
            <a:ext cx="769938"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64" name="Oval 11"/>
          <p:cNvSpPr>
            <a:spLocks noChangeArrowheads="1"/>
          </p:cNvSpPr>
          <p:nvPr/>
        </p:nvSpPr>
        <p:spPr bwMode="auto">
          <a:xfrm>
            <a:off x="4511675" y="4864100"/>
            <a:ext cx="119063" cy="119063"/>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365" name="Line 12"/>
          <p:cNvSpPr>
            <a:spLocks noChangeShapeType="1"/>
          </p:cNvSpPr>
          <p:nvPr/>
        </p:nvSpPr>
        <p:spPr bwMode="auto">
          <a:xfrm>
            <a:off x="2006600" y="2682875"/>
            <a:ext cx="949325" cy="14001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66" name="Line 13"/>
          <p:cNvSpPr>
            <a:spLocks noChangeShapeType="1"/>
          </p:cNvSpPr>
          <p:nvPr/>
        </p:nvSpPr>
        <p:spPr bwMode="auto">
          <a:xfrm flipH="1">
            <a:off x="1566863" y="4095750"/>
            <a:ext cx="138906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67" name="Line 14"/>
          <p:cNvSpPr>
            <a:spLocks noChangeShapeType="1"/>
          </p:cNvSpPr>
          <p:nvPr/>
        </p:nvSpPr>
        <p:spPr bwMode="auto">
          <a:xfrm flipV="1">
            <a:off x="1577975" y="2670175"/>
            <a:ext cx="428625" cy="14255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68" name="Oval 15"/>
          <p:cNvSpPr>
            <a:spLocks noChangeArrowheads="1"/>
          </p:cNvSpPr>
          <p:nvPr/>
        </p:nvSpPr>
        <p:spPr bwMode="auto">
          <a:xfrm>
            <a:off x="1946275" y="2617788"/>
            <a:ext cx="119063" cy="119062"/>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369" name="Line 16"/>
          <p:cNvSpPr>
            <a:spLocks noChangeShapeType="1"/>
          </p:cNvSpPr>
          <p:nvPr/>
        </p:nvSpPr>
        <p:spPr bwMode="auto">
          <a:xfrm flipV="1">
            <a:off x="2528888" y="3192463"/>
            <a:ext cx="0" cy="236537"/>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00370" name="Line 17"/>
          <p:cNvSpPr>
            <a:spLocks noChangeShapeType="1"/>
          </p:cNvSpPr>
          <p:nvPr/>
        </p:nvSpPr>
        <p:spPr bwMode="auto">
          <a:xfrm flipV="1">
            <a:off x="2195513" y="2728913"/>
            <a:ext cx="0" cy="236537"/>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00371" name="Line 18"/>
          <p:cNvSpPr>
            <a:spLocks noChangeShapeType="1"/>
          </p:cNvSpPr>
          <p:nvPr/>
        </p:nvSpPr>
        <p:spPr bwMode="auto">
          <a:xfrm flipV="1">
            <a:off x="2382838" y="2951163"/>
            <a:ext cx="0" cy="236537"/>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00372" name="Line 19"/>
          <p:cNvSpPr>
            <a:spLocks noChangeShapeType="1"/>
          </p:cNvSpPr>
          <p:nvPr/>
        </p:nvSpPr>
        <p:spPr bwMode="auto">
          <a:xfrm flipH="1">
            <a:off x="2373313" y="3205163"/>
            <a:ext cx="153987"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00373" name="Line 20"/>
          <p:cNvSpPr>
            <a:spLocks noChangeShapeType="1"/>
          </p:cNvSpPr>
          <p:nvPr/>
        </p:nvSpPr>
        <p:spPr bwMode="auto">
          <a:xfrm flipH="1">
            <a:off x="2195513" y="2967038"/>
            <a:ext cx="190500"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00374" name="Line 21"/>
          <p:cNvSpPr>
            <a:spLocks noChangeShapeType="1"/>
          </p:cNvSpPr>
          <p:nvPr/>
        </p:nvSpPr>
        <p:spPr bwMode="auto">
          <a:xfrm flipH="1">
            <a:off x="2052638" y="2730500"/>
            <a:ext cx="142875" cy="0"/>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n-US"/>
          </a:p>
        </p:txBody>
      </p:sp>
      <p:graphicFrame>
        <p:nvGraphicFramePr>
          <p:cNvPr id="100354" name="Object 2"/>
          <p:cNvGraphicFramePr>
            <a:graphicFrameLocks noChangeAspect="1"/>
          </p:cNvGraphicFramePr>
          <p:nvPr/>
        </p:nvGraphicFramePr>
        <p:xfrm>
          <a:off x="8374063" y="3429000"/>
          <a:ext cx="606425" cy="352425"/>
        </p:xfrm>
        <a:graphic>
          <a:graphicData uri="http://schemas.openxmlformats.org/presentationml/2006/ole">
            <mc:AlternateContent xmlns:mc="http://schemas.openxmlformats.org/markup-compatibility/2006">
              <mc:Choice xmlns:v="urn:schemas-microsoft-com:vml" Requires="v">
                <p:oleObj spid="_x0000_s100388" name="Equation" r:id="rId4" imgW="228600" imgH="114300" progId="Equation.3">
                  <p:embed/>
                </p:oleObj>
              </mc:Choice>
              <mc:Fallback>
                <p:oleObj name="Equation" r:id="rId4" imgW="228600" imgH="1143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4063" y="3429000"/>
                        <a:ext cx="606425"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375" name="Oval 23"/>
          <p:cNvSpPr>
            <a:spLocks noChangeArrowheads="1"/>
          </p:cNvSpPr>
          <p:nvPr/>
        </p:nvSpPr>
        <p:spPr bwMode="auto">
          <a:xfrm>
            <a:off x="4511675" y="3368675"/>
            <a:ext cx="119063" cy="119063"/>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0376" name="Text Box 24"/>
          <p:cNvSpPr txBox="1">
            <a:spLocks noChangeArrowheads="1"/>
          </p:cNvSpPr>
          <p:nvPr/>
        </p:nvSpPr>
        <p:spPr bwMode="auto">
          <a:xfrm>
            <a:off x="4810125" y="1603375"/>
            <a:ext cx="4140200"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This tree is from a barrier vertex</a:t>
            </a:r>
          </a:p>
        </p:txBody>
      </p:sp>
      <p:sp>
        <p:nvSpPr>
          <p:cNvPr id="100377" name="Line 25"/>
          <p:cNvSpPr>
            <a:spLocks noChangeShapeType="1"/>
          </p:cNvSpPr>
          <p:nvPr/>
        </p:nvSpPr>
        <p:spPr bwMode="auto">
          <a:xfrm flipV="1">
            <a:off x="4572000" y="2279650"/>
            <a:ext cx="555625" cy="114935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78" name="Line 26"/>
          <p:cNvSpPr>
            <a:spLocks noChangeShapeType="1"/>
          </p:cNvSpPr>
          <p:nvPr/>
        </p:nvSpPr>
        <p:spPr bwMode="auto">
          <a:xfrm flipV="1">
            <a:off x="4572000" y="2789238"/>
            <a:ext cx="1006475" cy="63976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0379" name="Line 27"/>
          <p:cNvSpPr>
            <a:spLocks noChangeShapeType="1"/>
          </p:cNvSpPr>
          <p:nvPr/>
        </p:nvSpPr>
        <p:spPr bwMode="auto">
          <a:xfrm>
            <a:off x="5116513" y="2279650"/>
            <a:ext cx="474662" cy="509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685800" y="609600"/>
            <a:ext cx="7772400" cy="1143000"/>
          </a:xfrm>
          <a:prstGeom prst="rect">
            <a:avLst/>
          </a:prstGeom>
          <a:noFill/>
          <a:ln w="9525">
            <a:noFill/>
            <a:miter lim="800000"/>
            <a:headEnd/>
            <a:tailEnd/>
          </a:ln>
          <a:effectLst/>
        </p:spPr>
        <p:txBody>
          <a:bodyPr anchor="ctr">
            <a:prstTxWarp prst="textNoShape">
              <a:avLst/>
            </a:prstTxWarp>
          </a:bodyPr>
          <a:lstStyle/>
          <a:p>
            <a:pPr algn="ctr" defTabSz="917575">
              <a:defRPr/>
            </a:pPr>
            <a:r>
              <a:rPr lang="en-US" sz="4400">
                <a:solidFill>
                  <a:schemeClr val="tx2"/>
                </a:solidFill>
                <a:effectLst>
                  <a:outerShdw blurRad="38100" dist="38100" dir="2700000" algn="tl">
                    <a:srgbClr val="000000"/>
                  </a:outerShdw>
                </a:effectLst>
              </a:rPr>
              <a:t>Vertex Seeking Tree</a:t>
            </a:r>
          </a:p>
        </p:txBody>
      </p:sp>
      <p:sp>
        <p:nvSpPr>
          <p:cNvPr id="102404" name="Line 3"/>
          <p:cNvSpPr>
            <a:spLocks noChangeShapeType="1"/>
          </p:cNvSpPr>
          <p:nvPr/>
        </p:nvSpPr>
        <p:spPr bwMode="auto">
          <a:xfrm>
            <a:off x="4572000" y="3429000"/>
            <a:ext cx="0" cy="1447800"/>
          </a:xfrm>
          <a:prstGeom prst="line">
            <a:avLst/>
          </a:prstGeom>
          <a:noFill/>
          <a:ln w="19050">
            <a:solidFill>
              <a:schemeClr val="tx1"/>
            </a:solidFill>
            <a:round/>
            <a:headEnd type="diamond" w="med" len="med"/>
            <a:tailEnd type="triangle" w="med" len="med"/>
          </a:ln>
        </p:spPr>
        <p:txBody>
          <a:bodyPr wrap="none" anchor="ctr">
            <a:prstTxWarp prst="textNoShape">
              <a:avLst/>
            </a:prstTxWarp>
          </a:bodyPr>
          <a:lstStyle/>
          <a:p>
            <a:endParaRPr lang="en-US"/>
          </a:p>
        </p:txBody>
      </p:sp>
      <p:sp>
        <p:nvSpPr>
          <p:cNvPr id="102405" name="Line 4"/>
          <p:cNvSpPr>
            <a:spLocks noChangeShapeType="1"/>
          </p:cNvSpPr>
          <p:nvPr/>
        </p:nvSpPr>
        <p:spPr bwMode="auto">
          <a:xfrm>
            <a:off x="2540000" y="3429000"/>
            <a:ext cx="6434138" cy="0"/>
          </a:xfrm>
          <a:prstGeom prst="line">
            <a:avLst/>
          </a:prstGeom>
          <a:noFill/>
          <a:ln w="19050">
            <a:solidFill>
              <a:schemeClr val="tx1"/>
            </a:solidFill>
            <a:round/>
            <a:headEnd type="diamond" w="med" len="med"/>
            <a:tailEnd type="triangle" w="med" len="med"/>
          </a:ln>
        </p:spPr>
        <p:txBody>
          <a:bodyPr wrap="none" anchor="ctr">
            <a:prstTxWarp prst="textNoShape">
              <a:avLst/>
            </a:prstTxWarp>
          </a:bodyPr>
          <a:lstStyle/>
          <a:p>
            <a:endParaRPr lang="en-US"/>
          </a:p>
        </p:txBody>
      </p:sp>
      <p:sp>
        <p:nvSpPr>
          <p:cNvPr id="102406" name="Oval 5"/>
          <p:cNvSpPr>
            <a:spLocks noChangeArrowheads="1"/>
          </p:cNvSpPr>
          <p:nvPr/>
        </p:nvSpPr>
        <p:spPr bwMode="auto">
          <a:xfrm>
            <a:off x="4511675" y="2076450"/>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02407" name="Line 6"/>
          <p:cNvSpPr>
            <a:spLocks noChangeShapeType="1"/>
          </p:cNvSpPr>
          <p:nvPr/>
        </p:nvSpPr>
        <p:spPr bwMode="auto">
          <a:xfrm flipH="1">
            <a:off x="3738563" y="4891088"/>
            <a:ext cx="833437" cy="5810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2408" name="Line 7"/>
          <p:cNvSpPr>
            <a:spLocks noChangeShapeType="1"/>
          </p:cNvSpPr>
          <p:nvPr/>
        </p:nvSpPr>
        <p:spPr bwMode="auto">
          <a:xfrm>
            <a:off x="3751263" y="5484813"/>
            <a:ext cx="474662" cy="8413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2409" name="Line 8"/>
          <p:cNvSpPr>
            <a:spLocks noChangeShapeType="1"/>
          </p:cNvSpPr>
          <p:nvPr/>
        </p:nvSpPr>
        <p:spPr bwMode="auto">
          <a:xfrm flipV="1">
            <a:off x="4225925" y="5994400"/>
            <a:ext cx="1044575"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2410" name="Line 9"/>
          <p:cNvSpPr>
            <a:spLocks noChangeShapeType="1"/>
          </p:cNvSpPr>
          <p:nvPr/>
        </p:nvSpPr>
        <p:spPr bwMode="auto">
          <a:xfrm flipV="1">
            <a:off x="5281613" y="5246688"/>
            <a:ext cx="47625" cy="7477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2411" name="Line 10"/>
          <p:cNvSpPr>
            <a:spLocks noChangeShapeType="1"/>
          </p:cNvSpPr>
          <p:nvPr/>
        </p:nvSpPr>
        <p:spPr bwMode="auto">
          <a:xfrm>
            <a:off x="4572000" y="4902200"/>
            <a:ext cx="769938"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2412" name="Oval 11"/>
          <p:cNvSpPr>
            <a:spLocks noChangeArrowheads="1"/>
          </p:cNvSpPr>
          <p:nvPr/>
        </p:nvSpPr>
        <p:spPr bwMode="auto">
          <a:xfrm>
            <a:off x="4511675" y="4864100"/>
            <a:ext cx="119063" cy="119063"/>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2413" name="Line 12"/>
          <p:cNvSpPr>
            <a:spLocks noChangeShapeType="1"/>
          </p:cNvSpPr>
          <p:nvPr/>
        </p:nvSpPr>
        <p:spPr bwMode="auto">
          <a:xfrm>
            <a:off x="2006600" y="2682875"/>
            <a:ext cx="949325" cy="14001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2414" name="Line 13"/>
          <p:cNvSpPr>
            <a:spLocks noChangeShapeType="1"/>
          </p:cNvSpPr>
          <p:nvPr/>
        </p:nvSpPr>
        <p:spPr bwMode="auto">
          <a:xfrm flipH="1">
            <a:off x="1566863" y="4095750"/>
            <a:ext cx="138906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2415" name="Line 14"/>
          <p:cNvSpPr>
            <a:spLocks noChangeShapeType="1"/>
          </p:cNvSpPr>
          <p:nvPr/>
        </p:nvSpPr>
        <p:spPr bwMode="auto">
          <a:xfrm flipV="1">
            <a:off x="1577975" y="2670175"/>
            <a:ext cx="428625" cy="14255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2416" name="Oval 15"/>
          <p:cNvSpPr>
            <a:spLocks noChangeArrowheads="1"/>
          </p:cNvSpPr>
          <p:nvPr/>
        </p:nvSpPr>
        <p:spPr bwMode="auto">
          <a:xfrm>
            <a:off x="1946275" y="2617788"/>
            <a:ext cx="119063" cy="119062"/>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2417" name="Line 16"/>
          <p:cNvSpPr>
            <a:spLocks noChangeShapeType="1"/>
          </p:cNvSpPr>
          <p:nvPr/>
        </p:nvSpPr>
        <p:spPr bwMode="auto">
          <a:xfrm flipV="1">
            <a:off x="2528888" y="3192463"/>
            <a:ext cx="0" cy="236537"/>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02418" name="Line 17"/>
          <p:cNvSpPr>
            <a:spLocks noChangeShapeType="1"/>
          </p:cNvSpPr>
          <p:nvPr/>
        </p:nvSpPr>
        <p:spPr bwMode="auto">
          <a:xfrm flipV="1">
            <a:off x="2195513" y="2728913"/>
            <a:ext cx="0" cy="236537"/>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02419" name="Line 18"/>
          <p:cNvSpPr>
            <a:spLocks noChangeShapeType="1"/>
          </p:cNvSpPr>
          <p:nvPr/>
        </p:nvSpPr>
        <p:spPr bwMode="auto">
          <a:xfrm flipV="1">
            <a:off x="2382838" y="2951163"/>
            <a:ext cx="0" cy="236537"/>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02420" name="Line 19"/>
          <p:cNvSpPr>
            <a:spLocks noChangeShapeType="1"/>
          </p:cNvSpPr>
          <p:nvPr/>
        </p:nvSpPr>
        <p:spPr bwMode="auto">
          <a:xfrm flipH="1">
            <a:off x="2373313" y="3205163"/>
            <a:ext cx="153987"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02421" name="Line 20"/>
          <p:cNvSpPr>
            <a:spLocks noChangeShapeType="1"/>
          </p:cNvSpPr>
          <p:nvPr/>
        </p:nvSpPr>
        <p:spPr bwMode="auto">
          <a:xfrm flipH="1">
            <a:off x="2195513" y="2967038"/>
            <a:ext cx="190500" cy="0"/>
          </a:xfrm>
          <a:prstGeom prst="line">
            <a:avLst/>
          </a:prstGeom>
          <a:noFill/>
          <a:ln w="19050">
            <a:solidFill>
              <a:schemeClr val="tx1"/>
            </a:solidFill>
            <a:round/>
            <a:headEnd/>
            <a:tailEnd/>
          </a:ln>
        </p:spPr>
        <p:txBody>
          <a:bodyPr wrap="none" anchor="ctr">
            <a:prstTxWarp prst="textNoShape">
              <a:avLst/>
            </a:prstTxWarp>
          </a:bodyPr>
          <a:lstStyle/>
          <a:p>
            <a:endParaRPr lang="en-US"/>
          </a:p>
        </p:txBody>
      </p:sp>
      <p:sp>
        <p:nvSpPr>
          <p:cNvPr id="102422" name="Line 21"/>
          <p:cNvSpPr>
            <a:spLocks noChangeShapeType="1"/>
          </p:cNvSpPr>
          <p:nvPr/>
        </p:nvSpPr>
        <p:spPr bwMode="auto">
          <a:xfrm flipH="1">
            <a:off x="2052638" y="2730500"/>
            <a:ext cx="142875" cy="0"/>
          </a:xfrm>
          <a:prstGeom prst="line">
            <a:avLst/>
          </a:prstGeom>
          <a:noFill/>
          <a:ln w="19050">
            <a:solidFill>
              <a:schemeClr val="tx1"/>
            </a:solidFill>
            <a:round/>
            <a:headEnd/>
            <a:tailEnd type="triangle" w="med" len="med"/>
          </a:ln>
        </p:spPr>
        <p:txBody>
          <a:bodyPr wrap="none" anchor="ctr">
            <a:prstTxWarp prst="textNoShape">
              <a:avLst/>
            </a:prstTxWarp>
          </a:bodyPr>
          <a:lstStyle/>
          <a:p>
            <a:endParaRPr lang="en-US"/>
          </a:p>
        </p:txBody>
      </p:sp>
      <p:graphicFrame>
        <p:nvGraphicFramePr>
          <p:cNvPr id="102402" name="Object 2"/>
          <p:cNvGraphicFramePr>
            <a:graphicFrameLocks noChangeAspect="1"/>
          </p:cNvGraphicFramePr>
          <p:nvPr/>
        </p:nvGraphicFramePr>
        <p:xfrm>
          <a:off x="8374063" y="3429000"/>
          <a:ext cx="606425" cy="352425"/>
        </p:xfrm>
        <a:graphic>
          <a:graphicData uri="http://schemas.openxmlformats.org/presentationml/2006/ole">
            <mc:AlternateContent xmlns:mc="http://schemas.openxmlformats.org/markup-compatibility/2006">
              <mc:Choice xmlns:v="urn:schemas-microsoft-com:vml" Requires="v">
                <p:oleObj spid="_x0000_s102436" name="Equation" r:id="rId4" imgW="228600" imgH="114300" progId="Equation.3">
                  <p:embed/>
                </p:oleObj>
              </mc:Choice>
              <mc:Fallback>
                <p:oleObj name="Equation" r:id="rId4" imgW="228600" imgH="1143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4063" y="3429000"/>
                        <a:ext cx="606425"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23" name="Oval 23"/>
          <p:cNvSpPr>
            <a:spLocks noChangeArrowheads="1"/>
          </p:cNvSpPr>
          <p:nvPr/>
        </p:nvSpPr>
        <p:spPr bwMode="auto">
          <a:xfrm>
            <a:off x="4511675" y="3368675"/>
            <a:ext cx="119063" cy="119063"/>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2424" name="Text Box 24"/>
          <p:cNvSpPr txBox="1">
            <a:spLocks noChangeArrowheads="1"/>
          </p:cNvSpPr>
          <p:nvPr/>
        </p:nvSpPr>
        <p:spPr bwMode="auto">
          <a:xfrm>
            <a:off x="4749800" y="1603375"/>
            <a:ext cx="4140200"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This tree is from a barrier vertex</a:t>
            </a:r>
          </a:p>
        </p:txBody>
      </p:sp>
      <p:sp>
        <p:nvSpPr>
          <p:cNvPr id="102425" name="Line 25"/>
          <p:cNvSpPr>
            <a:spLocks noChangeShapeType="1"/>
          </p:cNvSpPr>
          <p:nvPr/>
        </p:nvSpPr>
        <p:spPr bwMode="auto">
          <a:xfrm flipH="1" flipV="1">
            <a:off x="3549650" y="2587625"/>
            <a:ext cx="1022350" cy="8413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2426" name="Line 26"/>
          <p:cNvSpPr>
            <a:spLocks noChangeShapeType="1"/>
          </p:cNvSpPr>
          <p:nvPr/>
        </p:nvSpPr>
        <p:spPr bwMode="auto">
          <a:xfrm>
            <a:off x="3549650" y="2587625"/>
            <a:ext cx="21717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2427" name="Line 27"/>
          <p:cNvSpPr>
            <a:spLocks noChangeShapeType="1"/>
          </p:cNvSpPr>
          <p:nvPr/>
        </p:nvSpPr>
        <p:spPr bwMode="auto">
          <a:xfrm flipH="1">
            <a:off x="4572000" y="2587625"/>
            <a:ext cx="1149350" cy="8413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685800" y="609600"/>
            <a:ext cx="7772400" cy="1143000"/>
          </a:xfrm>
          <a:prstGeom prst="rect">
            <a:avLst/>
          </a:prstGeom>
          <a:noFill/>
          <a:ln w="9525">
            <a:noFill/>
            <a:miter lim="800000"/>
            <a:headEnd/>
            <a:tailEnd/>
          </a:ln>
          <a:effectLst/>
        </p:spPr>
        <p:txBody>
          <a:bodyPr anchor="ctr">
            <a:prstTxWarp prst="textNoShape">
              <a:avLst/>
            </a:prstTxWarp>
          </a:bodyPr>
          <a:lstStyle/>
          <a:p>
            <a:pPr algn="ctr" defTabSz="917575">
              <a:defRPr/>
            </a:pPr>
            <a:r>
              <a:rPr lang="en-US" sz="4400">
                <a:solidFill>
                  <a:schemeClr val="tx2"/>
                </a:solidFill>
                <a:effectLst>
                  <a:outerShdw blurRad="38100" dist="38100" dir="2700000" algn="tl">
                    <a:srgbClr val="000000"/>
                  </a:outerShdw>
                </a:effectLst>
              </a:rPr>
              <a:t>Vertex Seeking Tree</a:t>
            </a:r>
          </a:p>
        </p:txBody>
      </p:sp>
      <p:sp>
        <p:nvSpPr>
          <p:cNvPr id="104452" name="Line 3"/>
          <p:cNvSpPr>
            <a:spLocks noChangeShapeType="1"/>
          </p:cNvSpPr>
          <p:nvPr/>
        </p:nvSpPr>
        <p:spPr bwMode="auto">
          <a:xfrm>
            <a:off x="4572000" y="3429000"/>
            <a:ext cx="4402138" cy="0"/>
          </a:xfrm>
          <a:prstGeom prst="line">
            <a:avLst/>
          </a:prstGeom>
          <a:noFill/>
          <a:ln w="19050">
            <a:solidFill>
              <a:schemeClr val="tx1"/>
            </a:solidFill>
            <a:round/>
            <a:headEnd type="diamond" w="med" len="med"/>
            <a:tailEnd type="triangle" w="med" len="med"/>
          </a:ln>
        </p:spPr>
        <p:txBody>
          <a:bodyPr wrap="none" anchor="ctr">
            <a:prstTxWarp prst="textNoShape">
              <a:avLst/>
            </a:prstTxWarp>
          </a:bodyPr>
          <a:lstStyle/>
          <a:p>
            <a:endParaRPr lang="en-US"/>
          </a:p>
        </p:txBody>
      </p:sp>
      <p:sp>
        <p:nvSpPr>
          <p:cNvPr id="104453" name="Oval 4"/>
          <p:cNvSpPr>
            <a:spLocks noChangeArrowheads="1"/>
          </p:cNvSpPr>
          <p:nvPr/>
        </p:nvSpPr>
        <p:spPr bwMode="auto">
          <a:xfrm>
            <a:off x="4511675" y="2076450"/>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04454" name="Line 5"/>
          <p:cNvSpPr>
            <a:spLocks noChangeShapeType="1"/>
          </p:cNvSpPr>
          <p:nvPr/>
        </p:nvSpPr>
        <p:spPr bwMode="auto">
          <a:xfrm flipH="1">
            <a:off x="3738563" y="4891088"/>
            <a:ext cx="833437" cy="5810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4455" name="Line 6"/>
          <p:cNvSpPr>
            <a:spLocks noChangeShapeType="1"/>
          </p:cNvSpPr>
          <p:nvPr/>
        </p:nvSpPr>
        <p:spPr bwMode="auto">
          <a:xfrm>
            <a:off x="3751263" y="5484813"/>
            <a:ext cx="474662" cy="8413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4456" name="Line 7"/>
          <p:cNvSpPr>
            <a:spLocks noChangeShapeType="1"/>
          </p:cNvSpPr>
          <p:nvPr/>
        </p:nvSpPr>
        <p:spPr bwMode="auto">
          <a:xfrm flipV="1">
            <a:off x="4225925" y="5994400"/>
            <a:ext cx="1044575"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4457" name="Line 8"/>
          <p:cNvSpPr>
            <a:spLocks noChangeShapeType="1"/>
          </p:cNvSpPr>
          <p:nvPr/>
        </p:nvSpPr>
        <p:spPr bwMode="auto">
          <a:xfrm flipV="1">
            <a:off x="5281613" y="5246688"/>
            <a:ext cx="47625" cy="7477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4458" name="Line 9"/>
          <p:cNvSpPr>
            <a:spLocks noChangeShapeType="1"/>
          </p:cNvSpPr>
          <p:nvPr/>
        </p:nvSpPr>
        <p:spPr bwMode="auto">
          <a:xfrm>
            <a:off x="4572000" y="4902200"/>
            <a:ext cx="769938"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4459" name="Oval 10"/>
          <p:cNvSpPr>
            <a:spLocks noChangeArrowheads="1"/>
          </p:cNvSpPr>
          <p:nvPr/>
        </p:nvSpPr>
        <p:spPr bwMode="auto">
          <a:xfrm>
            <a:off x="4511675" y="4864100"/>
            <a:ext cx="119063" cy="119063"/>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4460" name="Line 11"/>
          <p:cNvSpPr>
            <a:spLocks noChangeShapeType="1"/>
          </p:cNvSpPr>
          <p:nvPr/>
        </p:nvSpPr>
        <p:spPr bwMode="auto">
          <a:xfrm>
            <a:off x="2006600" y="2682875"/>
            <a:ext cx="949325" cy="14001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4461" name="Line 12"/>
          <p:cNvSpPr>
            <a:spLocks noChangeShapeType="1"/>
          </p:cNvSpPr>
          <p:nvPr/>
        </p:nvSpPr>
        <p:spPr bwMode="auto">
          <a:xfrm flipH="1">
            <a:off x="1566863" y="4095750"/>
            <a:ext cx="138906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4462" name="Line 13"/>
          <p:cNvSpPr>
            <a:spLocks noChangeShapeType="1"/>
          </p:cNvSpPr>
          <p:nvPr/>
        </p:nvSpPr>
        <p:spPr bwMode="auto">
          <a:xfrm flipV="1">
            <a:off x="1577975" y="2670175"/>
            <a:ext cx="428625" cy="1425575"/>
          </a:xfrm>
          <a:prstGeom prst="line">
            <a:avLst/>
          </a:prstGeom>
          <a:noFill/>
          <a:ln w="9525">
            <a:solidFill>
              <a:schemeClr val="tx1"/>
            </a:solidFill>
            <a:round/>
            <a:headEnd/>
            <a:tailEnd/>
          </a:ln>
        </p:spPr>
        <p:txBody>
          <a:bodyPr wrap="none" anchor="ctr">
            <a:prstTxWarp prst="textNoShape">
              <a:avLst/>
            </a:prstTxWarp>
          </a:bodyPr>
          <a:lstStyle/>
          <a:p>
            <a:endParaRPr lang="en-US"/>
          </a:p>
        </p:txBody>
      </p:sp>
      <p:graphicFrame>
        <p:nvGraphicFramePr>
          <p:cNvPr id="104450" name="Object 2"/>
          <p:cNvGraphicFramePr>
            <a:graphicFrameLocks noChangeAspect="1"/>
          </p:cNvGraphicFramePr>
          <p:nvPr/>
        </p:nvGraphicFramePr>
        <p:xfrm>
          <a:off x="8374063" y="3429000"/>
          <a:ext cx="606425" cy="352425"/>
        </p:xfrm>
        <a:graphic>
          <a:graphicData uri="http://schemas.openxmlformats.org/presentationml/2006/ole">
            <mc:AlternateContent xmlns:mc="http://schemas.openxmlformats.org/markup-compatibility/2006">
              <mc:Choice xmlns:v="urn:schemas-microsoft-com:vml" Requires="v">
                <p:oleObj spid="_x0000_s104484" name="Equation" r:id="rId4" imgW="228600" imgH="114300" progId="Equation.3">
                  <p:embed/>
                </p:oleObj>
              </mc:Choice>
              <mc:Fallback>
                <p:oleObj name="Equation" r:id="rId4" imgW="228600" imgH="1143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4063" y="3429000"/>
                        <a:ext cx="606425"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463" name="Oval 15"/>
          <p:cNvSpPr>
            <a:spLocks noChangeArrowheads="1"/>
          </p:cNvSpPr>
          <p:nvPr/>
        </p:nvSpPr>
        <p:spPr bwMode="auto">
          <a:xfrm>
            <a:off x="4511675" y="3368675"/>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04464" name="Text Box 16"/>
          <p:cNvSpPr txBox="1">
            <a:spLocks noChangeArrowheads="1"/>
          </p:cNvSpPr>
          <p:nvPr/>
        </p:nvSpPr>
        <p:spPr bwMode="auto">
          <a:xfrm>
            <a:off x="4762500" y="1614488"/>
            <a:ext cx="4140200"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This tree is from a barrier vertex</a:t>
            </a:r>
          </a:p>
        </p:txBody>
      </p:sp>
      <p:sp>
        <p:nvSpPr>
          <p:cNvPr id="104465" name="Line 17"/>
          <p:cNvSpPr>
            <a:spLocks noChangeShapeType="1"/>
          </p:cNvSpPr>
          <p:nvPr/>
        </p:nvSpPr>
        <p:spPr bwMode="auto">
          <a:xfrm>
            <a:off x="4572000" y="3429000"/>
            <a:ext cx="0" cy="1447800"/>
          </a:xfrm>
          <a:prstGeom prst="line">
            <a:avLst/>
          </a:prstGeom>
          <a:noFill/>
          <a:ln w="19050">
            <a:solidFill>
              <a:schemeClr val="tx1"/>
            </a:solidFill>
            <a:round/>
            <a:headEnd type="diamond" w="med" len="med"/>
            <a:tailEnd type="triangle" w="med" len="med"/>
          </a:ln>
        </p:spPr>
        <p:txBody>
          <a:bodyPr wrap="none" anchor="ctr">
            <a:prstTxWarp prst="textNoShape">
              <a:avLst/>
            </a:prstTxWarp>
          </a:bodyPr>
          <a:lstStyle/>
          <a:p>
            <a:endParaRPr lang="en-US"/>
          </a:p>
        </p:txBody>
      </p:sp>
      <p:sp>
        <p:nvSpPr>
          <p:cNvPr id="104466" name="Line 18"/>
          <p:cNvSpPr>
            <a:spLocks noChangeShapeType="1"/>
          </p:cNvSpPr>
          <p:nvPr/>
        </p:nvSpPr>
        <p:spPr bwMode="auto">
          <a:xfrm flipV="1">
            <a:off x="4572000" y="2611438"/>
            <a:ext cx="271463" cy="81756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4467" name="Line 19"/>
          <p:cNvSpPr>
            <a:spLocks noChangeShapeType="1"/>
          </p:cNvSpPr>
          <p:nvPr/>
        </p:nvSpPr>
        <p:spPr bwMode="auto">
          <a:xfrm flipH="1">
            <a:off x="3595688" y="2611438"/>
            <a:ext cx="1258887" cy="111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4468" name="Line 20"/>
          <p:cNvSpPr>
            <a:spLocks noChangeShapeType="1"/>
          </p:cNvSpPr>
          <p:nvPr/>
        </p:nvSpPr>
        <p:spPr bwMode="auto">
          <a:xfrm>
            <a:off x="3595688" y="2622550"/>
            <a:ext cx="131762" cy="122396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4469" name="Line 21"/>
          <p:cNvSpPr>
            <a:spLocks noChangeShapeType="1"/>
          </p:cNvSpPr>
          <p:nvPr/>
        </p:nvSpPr>
        <p:spPr bwMode="auto">
          <a:xfrm flipV="1">
            <a:off x="3738563" y="3429000"/>
            <a:ext cx="833437" cy="41751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4470" name="Oval 22"/>
          <p:cNvSpPr>
            <a:spLocks noChangeArrowheads="1"/>
          </p:cNvSpPr>
          <p:nvPr/>
        </p:nvSpPr>
        <p:spPr bwMode="auto">
          <a:xfrm>
            <a:off x="4511675" y="3368675"/>
            <a:ext cx="119063" cy="119063"/>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71"/>
            <a:ext cx="8229600" cy="1143000"/>
          </a:xfrm>
        </p:spPr>
        <p:txBody>
          <a:bodyPr/>
          <a:lstStyle/>
          <a:p>
            <a:r>
              <a:rPr lang="en-US" dirty="0" smtClean="0"/>
              <a:t>GPS Maps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2133" y="1043385"/>
            <a:ext cx="7278931" cy="5814616"/>
          </a:xfrm>
        </p:spPr>
      </p:pic>
    </p:spTree>
    <p:extLst>
      <p:ext uri="{BB962C8B-B14F-4D97-AF65-F5344CB8AC3E}">
        <p14:creationId xmlns:p14="http://schemas.microsoft.com/office/powerpoint/2010/main" val="6747126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685800" y="609600"/>
            <a:ext cx="7772400" cy="1143000"/>
          </a:xfrm>
          <a:prstGeom prst="rect">
            <a:avLst/>
          </a:prstGeom>
          <a:noFill/>
          <a:ln w="9525">
            <a:noFill/>
            <a:miter lim="800000"/>
            <a:headEnd/>
            <a:tailEnd/>
          </a:ln>
          <a:effectLst/>
        </p:spPr>
        <p:txBody>
          <a:bodyPr anchor="ctr">
            <a:prstTxWarp prst="textNoShape">
              <a:avLst/>
            </a:prstTxWarp>
          </a:bodyPr>
          <a:lstStyle/>
          <a:p>
            <a:pPr algn="ctr" defTabSz="917575">
              <a:defRPr/>
            </a:pPr>
            <a:r>
              <a:rPr lang="en-US" sz="4400">
                <a:solidFill>
                  <a:schemeClr val="tx2"/>
                </a:solidFill>
                <a:effectLst>
                  <a:outerShdw blurRad="38100" dist="38100" dir="2700000" algn="tl">
                    <a:srgbClr val="000000"/>
                  </a:outerShdw>
                </a:effectLst>
              </a:rPr>
              <a:t>Vertex Seeking Tree</a:t>
            </a:r>
          </a:p>
        </p:txBody>
      </p:sp>
      <p:sp>
        <p:nvSpPr>
          <p:cNvPr id="106499" name="Oval 3"/>
          <p:cNvSpPr>
            <a:spLocks noChangeArrowheads="1"/>
          </p:cNvSpPr>
          <p:nvPr/>
        </p:nvSpPr>
        <p:spPr bwMode="auto">
          <a:xfrm>
            <a:off x="4511675" y="2076450"/>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06500" name="Line 4"/>
          <p:cNvSpPr>
            <a:spLocks noChangeShapeType="1"/>
          </p:cNvSpPr>
          <p:nvPr/>
        </p:nvSpPr>
        <p:spPr bwMode="auto">
          <a:xfrm flipH="1">
            <a:off x="3738563" y="4891088"/>
            <a:ext cx="833437" cy="5810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01" name="Line 5"/>
          <p:cNvSpPr>
            <a:spLocks noChangeShapeType="1"/>
          </p:cNvSpPr>
          <p:nvPr/>
        </p:nvSpPr>
        <p:spPr bwMode="auto">
          <a:xfrm>
            <a:off x="3751263" y="5484813"/>
            <a:ext cx="474662" cy="8413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02" name="Line 6"/>
          <p:cNvSpPr>
            <a:spLocks noChangeShapeType="1"/>
          </p:cNvSpPr>
          <p:nvPr/>
        </p:nvSpPr>
        <p:spPr bwMode="auto">
          <a:xfrm flipV="1">
            <a:off x="4225925" y="5994400"/>
            <a:ext cx="1044575"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03" name="Line 7"/>
          <p:cNvSpPr>
            <a:spLocks noChangeShapeType="1"/>
          </p:cNvSpPr>
          <p:nvPr/>
        </p:nvSpPr>
        <p:spPr bwMode="auto">
          <a:xfrm flipV="1">
            <a:off x="5281613" y="5246688"/>
            <a:ext cx="47625" cy="7477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04" name="Line 8"/>
          <p:cNvSpPr>
            <a:spLocks noChangeShapeType="1"/>
          </p:cNvSpPr>
          <p:nvPr/>
        </p:nvSpPr>
        <p:spPr bwMode="auto">
          <a:xfrm>
            <a:off x="4572000" y="4902200"/>
            <a:ext cx="769938"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05" name="Oval 9"/>
          <p:cNvSpPr>
            <a:spLocks noChangeArrowheads="1"/>
          </p:cNvSpPr>
          <p:nvPr/>
        </p:nvSpPr>
        <p:spPr bwMode="auto">
          <a:xfrm>
            <a:off x="4511675" y="4864100"/>
            <a:ext cx="119063" cy="119063"/>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6506" name="Line 10"/>
          <p:cNvSpPr>
            <a:spLocks noChangeShapeType="1"/>
          </p:cNvSpPr>
          <p:nvPr/>
        </p:nvSpPr>
        <p:spPr bwMode="auto">
          <a:xfrm>
            <a:off x="2006600" y="2682875"/>
            <a:ext cx="949325" cy="14001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07" name="Line 11"/>
          <p:cNvSpPr>
            <a:spLocks noChangeShapeType="1"/>
          </p:cNvSpPr>
          <p:nvPr/>
        </p:nvSpPr>
        <p:spPr bwMode="auto">
          <a:xfrm flipH="1">
            <a:off x="1566863" y="4095750"/>
            <a:ext cx="138906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08" name="Line 12"/>
          <p:cNvSpPr>
            <a:spLocks noChangeShapeType="1"/>
          </p:cNvSpPr>
          <p:nvPr/>
        </p:nvSpPr>
        <p:spPr bwMode="auto">
          <a:xfrm flipV="1">
            <a:off x="1577975" y="2670175"/>
            <a:ext cx="428625" cy="14255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09" name="Oval 13"/>
          <p:cNvSpPr>
            <a:spLocks noChangeArrowheads="1"/>
          </p:cNvSpPr>
          <p:nvPr/>
        </p:nvSpPr>
        <p:spPr bwMode="auto">
          <a:xfrm>
            <a:off x="4511675" y="3368675"/>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06510" name="Text Box 14"/>
          <p:cNvSpPr txBox="1">
            <a:spLocks noChangeArrowheads="1"/>
          </p:cNvSpPr>
          <p:nvPr/>
        </p:nvSpPr>
        <p:spPr bwMode="auto">
          <a:xfrm>
            <a:off x="4762500" y="1614488"/>
            <a:ext cx="4140200"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This tree is from a barrier vertex</a:t>
            </a:r>
          </a:p>
        </p:txBody>
      </p:sp>
      <p:sp>
        <p:nvSpPr>
          <p:cNvPr id="106511" name="Line 15"/>
          <p:cNvSpPr>
            <a:spLocks noChangeShapeType="1"/>
          </p:cNvSpPr>
          <p:nvPr/>
        </p:nvSpPr>
        <p:spPr bwMode="auto">
          <a:xfrm>
            <a:off x="4572000" y="3429000"/>
            <a:ext cx="0" cy="1447800"/>
          </a:xfrm>
          <a:prstGeom prst="line">
            <a:avLst/>
          </a:prstGeom>
          <a:noFill/>
          <a:ln w="19050">
            <a:solidFill>
              <a:schemeClr val="tx1"/>
            </a:solidFill>
            <a:round/>
            <a:headEnd type="diamond" w="med" len="med"/>
            <a:tailEnd type="triangle" w="med" len="med"/>
          </a:ln>
        </p:spPr>
        <p:txBody>
          <a:bodyPr wrap="none" anchor="ctr">
            <a:prstTxWarp prst="textNoShape">
              <a:avLst/>
            </a:prstTxWarp>
          </a:bodyPr>
          <a:lstStyle/>
          <a:p>
            <a:endParaRPr lang="en-US"/>
          </a:p>
        </p:txBody>
      </p:sp>
      <p:sp>
        <p:nvSpPr>
          <p:cNvPr id="106512" name="Line 16"/>
          <p:cNvSpPr>
            <a:spLocks noChangeShapeType="1"/>
          </p:cNvSpPr>
          <p:nvPr/>
        </p:nvSpPr>
        <p:spPr bwMode="auto">
          <a:xfrm flipH="1">
            <a:off x="3595688" y="2611438"/>
            <a:ext cx="1258887" cy="111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13" name="Line 17"/>
          <p:cNvSpPr>
            <a:spLocks noChangeShapeType="1"/>
          </p:cNvSpPr>
          <p:nvPr/>
        </p:nvSpPr>
        <p:spPr bwMode="auto">
          <a:xfrm>
            <a:off x="3595688" y="2622550"/>
            <a:ext cx="131762" cy="122396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14" name="Line 18"/>
          <p:cNvSpPr>
            <a:spLocks noChangeShapeType="1"/>
          </p:cNvSpPr>
          <p:nvPr/>
        </p:nvSpPr>
        <p:spPr bwMode="auto">
          <a:xfrm flipV="1">
            <a:off x="3738563" y="3429000"/>
            <a:ext cx="833437" cy="41751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15" name="Oval 19"/>
          <p:cNvSpPr>
            <a:spLocks noChangeArrowheads="1"/>
          </p:cNvSpPr>
          <p:nvPr/>
        </p:nvSpPr>
        <p:spPr bwMode="auto">
          <a:xfrm>
            <a:off x="4511675" y="3368675"/>
            <a:ext cx="119063" cy="119063"/>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6516" name="Line 20"/>
          <p:cNvSpPr>
            <a:spLocks noChangeShapeType="1"/>
          </p:cNvSpPr>
          <p:nvPr/>
        </p:nvSpPr>
        <p:spPr bwMode="auto">
          <a:xfrm>
            <a:off x="4572000" y="3429000"/>
            <a:ext cx="520700" cy="4413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6517" name="Line 21"/>
          <p:cNvSpPr>
            <a:spLocks noChangeShapeType="1"/>
          </p:cNvSpPr>
          <p:nvPr/>
        </p:nvSpPr>
        <p:spPr bwMode="auto">
          <a:xfrm flipH="1" flipV="1">
            <a:off x="4867275" y="2611438"/>
            <a:ext cx="249238" cy="1246187"/>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685800" y="609600"/>
            <a:ext cx="7772400" cy="1143000"/>
          </a:xfrm>
          <a:prstGeom prst="rect">
            <a:avLst/>
          </a:prstGeom>
          <a:noFill/>
          <a:ln w="9525">
            <a:noFill/>
            <a:miter lim="800000"/>
            <a:headEnd/>
            <a:tailEnd/>
          </a:ln>
          <a:effectLst/>
        </p:spPr>
        <p:txBody>
          <a:bodyPr anchor="ctr">
            <a:prstTxWarp prst="textNoShape">
              <a:avLst/>
            </a:prstTxWarp>
          </a:bodyPr>
          <a:lstStyle/>
          <a:p>
            <a:pPr algn="ctr" defTabSz="917575">
              <a:defRPr/>
            </a:pPr>
            <a:r>
              <a:rPr lang="en-US" sz="4400">
                <a:solidFill>
                  <a:schemeClr val="tx2"/>
                </a:solidFill>
                <a:effectLst>
                  <a:outerShdw blurRad="38100" dist="38100" dir="2700000" algn="tl">
                    <a:srgbClr val="000000"/>
                  </a:outerShdw>
                </a:effectLst>
              </a:rPr>
              <a:t>Vertex Seeking Tree</a:t>
            </a:r>
          </a:p>
        </p:txBody>
      </p:sp>
      <p:sp>
        <p:nvSpPr>
          <p:cNvPr id="108547" name="Oval 3"/>
          <p:cNvSpPr>
            <a:spLocks noChangeArrowheads="1"/>
          </p:cNvSpPr>
          <p:nvPr/>
        </p:nvSpPr>
        <p:spPr bwMode="auto">
          <a:xfrm>
            <a:off x="4511675" y="2076450"/>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08548" name="Line 4"/>
          <p:cNvSpPr>
            <a:spLocks noChangeShapeType="1"/>
          </p:cNvSpPr>
          <p:nvPr/>
        </p:nvSpPr>
        <p:spPr bwMode="auto">
          <a:xfrm flipH="1">
            <a:off x="3738563" y="4891088"/>
            <a:ext cx="833437" cy="5810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49" name="Line 5"/>
          <p:cNvSpPr>
            <a:spLocks noChangeShapeType="1"/>
          </p:cNvSpPr>
          <p:nvPr/>
        </p:nvSpPr>
        <p:spPr bwMode="auto">
          <a:xfrm>
            <a:off x="3751263" y="5484813"/>
            <a:ext cx="474662" cy="8413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50" name="Line 6"/>
          <p:cNvSpPr>
            <a:spLocks noChangeShapeType="1"/>
          </p:cNvSpPr>
          <p:nvPr/>
        </p:nvSpPr>
        <p:spPr bwMode="auto">
          <a:xfrm flipV="1">
            <a:off x="4225925" y="5994400"/>
            <a:ext cx="1044575"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51" name="Line 7"/>
          <p:cNvSpPr>
            <a:spLocks noChangeShapeType="1"/>
          </p:cNvSpPr>
          <p:nvPr/>
        </p:nvSpPr>
        <p:spPr bwMode="auto">
          <a:xfrm flipV="1">
            <a:off x="5281613" y="5246688"/>
            <a:ext cx="47625" cy="7477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52" name="Line 8"/>
          <p:cNvSpPr>
            <a:spLocks noChangeShapeType="1"/>
          </p:cNvSpPr>
          <p:nvPr/>
        </p:nvSpPr>
        <p:spPr bwMode="auto">
          <a:xfrm>
            <a:off x="4572000" y="4902200"/>
            <a:ext cx="769938" cy="3317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53" name="Line 9"/>
          <p:cNvSpPr>
            <a:spLocks noChangeShapeType="1"/>
          </p:cNvSpPr>
          <p:nvPr/>
        </p:nvSpPr>
        <p:spPr bwMode="auto">
          <a:xfrm>
            <a:off x="2006600" y="2682875"/>
            <a:ext cx="949325" cy="14001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54" name="Line 10"/>
          <p:cNvSpPr>
            <a:spLocks noChangeShapeType="1"/>
          </p:cNvSpPr>
          <p:nvPr/>
        </p:nvSpPr>
        <p:spPr bwMode="auto">
          <a:xfrm flipH="1">
            <a:off x="1566863" y="4095750"/>
            <a:ext cx="1389062"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55" name="Line 11"/>
          <p:cNvSpPr>
            <a:spLocks noChangeShapeType="1"/>
          </p:cNvSpPr>
          <p:nvPr/>
        </p:nvSpPr>
        <p:spPr bwMode="auto">
          <a:xfrm flipV="1">
            <a:off x="1577975" y="2670175"/>
            <a:ext cx="428625" cy="14255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56" name="Oval 12"/>
          <p:cNvSpPr>
            <a:spLocks noChangeArrowheads="1"/>
          </p:cNvSpPr>
          <p:nvPr/>
        </p:nvSpPr>
        <p:spPr bwMode="auto">
          <a:xfrm>
            <a:off x="4511675" y="3368675"/>
            <a:ext cx="119063" cy="119063"/>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08557" name="Text Box 13"/>
          <p:cNvSpPr txBox="1">
            <a:spLocks noChangeArrowheads="1"/>
          </p:cNvSpPr>
          <p:nvPr/>
        </p:nvSpPr>
        <p:spPr bwMode="auto">
          <a:xfrm>
            <a:off x="4762500" y="1614488"/>
            <a:ext cx="4140200"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This tree is from a barrier vertex</a:t>
            </a:r>
          </a:p>
        </p:txBody>
      </p:sp>
      <p:sp>
        <p:nvSpPr>
          <p:cNvPr id="108558" name="Line 14"/>
          <p:cNvSpPr>
            <a:spLocks noChangeShapeType="1"/>
          </p:cNvSpPr>
          <p:nvPr/>
        </p:nvSpPr>
        <p:spPr bwMode="auto">
          <a:xfrm flipH="1">
            <a:off x="3595688" y="2611438"/>
            <a:ext cx="1258887" cy="111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59" name="Line 15"/>
          <p:cNvSpPr>
            <a:spLocks noChangeShapeType="1"/>
          </p:cNvSpPr>
          <p:nvPr/>
        </p:nvSpPr>
        <p:spPr bwMode="auto">
          <a:xfrm>
            <a:off x="3595688" y="2622550"/>
            <a:ext cx="131762" cy="122396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60" name="Line 16"/>
          <p:cNvSpPr>
            <a:spLocks noChangeShapeType="1"/>
          </p:cNvSpPr>
          <p:nvPr/>
        </p:nvSpPr>
        <p:spPr bwMode="auto">
          <a:xfrm flipV="1">
            <a:off x="3738563" y="3429000"/>
            <a:ext cx="833437" cy="41751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61" name="Oval 17"/>
          <p:cNvSpPr>
            <a:spLocks noChangeArrowheads="1"/>
          </p:cNvSpPr>
          <p:nvPr/>
        </p:nvSpPr>
        <p:spPr bwMode="auto">
          <a:xfrm>
            <a:off x="4511675" y="3368675"/>
            <a:ext cx="119063" cy="119063"/>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108562" name="Line 18"/>
          <p:cNvSpPr>
            <a:spLocks noChangeShapeType="1"/>
          </p:cNvSpPr>
          <p:nvPr/>
        </p:nvSpPr>
        <p:spPr bwMode="auto">
          <a:xfrm flipH="1" flipV="1">
            <a:off x="4867275" y="2611438"/>
            <a:ext cx="249238" cy="1246187"/>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63" name="Line 19"/>
          <p:cNvSpPr>
            <a:spLocks noChangeShapeType="1"/>
          </p:cNvSpPr>
          <p:nvPr/>
        </p:nvSpPr>
        <p:spPr bwMode="auto">
          <a:xfrm flipH="1">
            <a:off x="4260850" y="3429000"/>
            <a:ext cx="311150" cy="5238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08564" name="Line 20"/>
          <p:cNvSpPr>
            <a:spLocks noChangeShapeType="1"/>
          </p:cNvSpPr>
          <p:nvPr/>
        </p:nvSpPr>
        <p:spPr bwMode="auto">
          <a:xfrm flipV="1">
            <a:off x="4249738" y="3846513"/>
            <a:ext cx="842962" cy="1174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026"/>
          <p:cNvSpPr>
            <a:spLocks noGrp="1" noChangeArrowheads="1"/>
          </p:cNvSpPr>
          <p:nvPr>
            <p:ph type="title"/>
          </p:nvPr>
        </p:nvSpPr>
        <p:spPr>
          <a:xfrm>
            <a:off x="685800" y="609600"/>
            <a:ext cx="8032750" cy="1143000"/>
          </a:xfrm>
        </p:spPr>
        <p:txBody>
          <a:bodyPr/>
          <a:lstStyle/>
          <a:p>
            <a:pPr>
              <a:defRPr/>
            </a:pPr>
            <a:r>
              <a:rPr lang="en-US">
                <a:effectLst>
                  <a:outerShdw blurRad="38100" dist="38100" dir="2700000" algn="tl">
                    <a:srgbClr val="000000"/>
                  </a:outerShdw>
                </a:effectLst>
                <a:ea typeface="ＭＳ Ｐゴシック" charset="-128"/>
                <a:cs typeface="ＭＳ Ｐゴシック" charset="-128"/>
              </a:rPr>
              <a:t>2 Nodes Communicating Simply if</a:t>
            </a:r>
          </a:p>
        </p:txBody>
      </p:sp>
      <p:sp>
        <p:nvSpPr>
          <p:cNvPr id="110595" name="Rectangle 1027"/>
          <p:cNvSpPr>
            <a:spLocks noGrp="1" noChangeArrowheads="1"/>
          </p:cNvSpPr>
          <p:nvPr>
            <p:ph type="body" idx="1"/>
          </p:nvPr>
        </p:nvSpPr>
        <p:spPr/>
        <p:txBody>
          <a:bodyPr/>
          <a:lstStyle/>
          <a:p>
            <a:r>
              <a:rPr lang="en-US">
                <a:ea typeface="ＭＳ Ｐゴシック" charset="-128"/>
                <a:cs typeface="ＭＳ Ｐゴシック" charset="-128"/>
              </a:rPr>
              <a:t>They are adjacent vertices of a barrier</a:t>
            </a:r>
          </a:p>
          <a:p>
            <a:r>
              <a:rPr lang="en-US">
                <a:ea typeface="ＭＳ Ｐゴシック" charset="-128"/>
                <a:cs typeface="ＭＳ Ｐゴシック" charset="-128"/>
              </a:rPr>
              <a:t>One is the root and the other is a terminal node of a vertex-seeking tree</a:t>
            </a:r>
          </a:p>
          <a:p>
            <a:r>
              <a:rPr lang="en-US">
                <a:ea typeface="ＭＳ Ｐゴシック" charset="-128"/>
                <a:cs typeface="ＭＳ Ｐゴシック" charset="-128"/>
              </a:rPr>
              <a:t>If they they have </a:t>
            </a:r>
            <a:r>
              <a:rPr lang="en-US" i="1">
                <a:ea typeface="ＭＳ Ｐゴシック" charset="-128"/>
                <a:cs typeface="ＭＳ Ｐゴシック" charset="-128"/>
              </a:rPr>
              <a:t>x</a:t>
            </a:r>
            <a:r>
              <a:rPr lang="en-US">
                <a:ea typeface="ＭＳ Ｐゴシック" charset="-128"/>
                <a:cs typeface="ＭＳ Ｐゴシック" charset="-128"/>
              </a:rPr>
              <a:t> and </a:t>
            </a:r>
            <a:r>
              <a:rPr lang="en-US" i="1">
                <a:ea typeface="ＭＳ Ｐゴシック" charset="-128"/>
                <a:cs typeface="ＭＳ Ｐゴシック" charset="-128"/>
              </a:rPr>
              <a:t>y</a:t>
            </a:r>
            <a:r>
              <a:rPr lang="en-US">
                <a:ea typeface="ＭＳ Ｐゴシック" charset="-128"/>
                <a:cs typeface="ＭＳ Ｐゴシック" charset="-128"/>
              </a:rPr>
              <a:t> probes that share at least one common non-nodal point </a:t>
            </a:r>
            <a:r>
              <a:rPr lang="en-US" i="1">
                <a:ea typeface="ＭＳ Ｐゴシック" charset="-128"/>
                <a:cs typeface="ＭＳ Ｐゴシック" charset="-128"/>
              </a:rPr>
              <a:t>b</a:t>
            </a:r>
            <a:r>
              <a:rPr lang="en-US">
                <a:ea typeface="ＭＳ Ｐゴシック" charset="-128"/>
                <a:cs typeface="ＭＳ Ｐゴシック" charset="-128"/>
              </a:rPr>
              <a: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3"/>
          <p:cNvPicPr>
            <a:picLocks noChangeAspect="1"/>
          </p:cNvPicPr>
          <p:nvPr/>
        </p:nvPicPr>
        <p:blipFill>
          <a:blip r:embed="rId2"/>
          <a:srcRect/>
          <a:stretch>
            <a:fillRect/>
          </a:stretch>
        </p:blipFill>
        <p:spPr bwMode="auto">
          <a:xfrm>
            <a:off x="533400" y="914400"/>
            <a:ext cx="8177213" cy="3721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defRPr/>
            </a:pPr>
            <a:r>
              <a:rPr lang="en-US">
                <a:effectLst>
                  <a:outerShdw blurRad="38100" dist="38100" dir="2700000" algn="tl">
                    <a:srgbClr val="000000"/>
                  </a:outerShdw>
                </a:effectLst>
                <a:ea typeface="ＭＳ Ｐゴシック" charset="-128"/>
                <a:cs typeface="ＭＳ Ｐゴシック" charset="-128"/>
              </a:rPr>
              <a:t>Theorem 1</a:t>
            </a:r>
          </a:p>
        </p:txBody>
      </p:sp>
      <p:sp>
        <p:nvSpPr>
          <p:cNvPr id="113667" name="Rectangle 3"/>
          <p:cNvSpPr>
            <a:spLocks noGrp="1" noChangeArrowheads="1"/>
          </p:cNvSpPr>
          <p:nvPr>
            <p:ph type="body" idx="1"/>
          </p:nvPr>
        </p:nvSpPr>
        <p:spPr/>
        <p:txBody>
          <a:bodyPr/>
          <a:lstStyle/>
          <a:p>
            <a:r>
              <a:rPr lang="en-US">
                <a:ea typeface="ＭＳ Ｐゴシック" charset="-128"/>
                <a:cs typeface="ＭＳ Ｐゴシック" charset="-128"/>
              </a:rPr>
              <a:t>Suppose 2 points communicate but not simply.  Then there exists at least one feasible staircase path between them containing a sequence of simply communicating nodes.</a:t>
            </a:r>
          </a:p>
          <a:p>
            <a:r>
              <a:rPr lang="en-US">
                <a:ea typeface="ＭＳ Ｐゴシック" charset="-128"/>
                <a:cs typeface="ＭＳ Ｐゴシック" charset="-128"/>
              </a:rPr>
              <a:t>Use 'path push and amalgamation' for proof.</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3"/>
          <p:cNvPicPr>
            <a:picLocks noChangeAspect="1"/>
          </p:cNvPicPr>
          <p:nvPr/>
        </p:nvPicPr>
        <p:blipFill>
          <a:blip r:embed="rId2"/>
          <a:srcRect/>
          <a:stretch>
            <a:fillRect/>
          </a:stretch>
        </p:blipFill>
        <p:spPr bwMode="auto">
          <a:xfrm>
            <a:off x="495300" y="317500"/>
            <a:ext cx="8153400" cy="622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a:defRPr/>
            </a:pPr>
            <a:r>
              <a:rPr lang="en-US">
                <a:effectLst>
                  <a:outerShdw blurRad="38100" dist="38100" dir="2700000" algn="tl">
                    <a:srgbClr val="000000"/>
                  </a:outerShdw>
                </a:effectLst>
                <a:ea typeface="ＭＳ Ｐゴシック" charset="-128"/>
                <a:cs typeface="ＭＳ Ｐゴシック" charset="-128"/>
              </a:rPr>
              <a:t>Theorem 2</a:t>
            </a:r>
          </a:p>
        </p:txBody>
      </p:sp>
      <p:sp>
        <p:nvSpPr>
          <p:cNvPr id="116739" name="Rectangle 3"/>
          <p:cNvSpPr>
            <a:spLocks noGrp="1" noChangeArrowheads="1"/>
          </p:cNvSpPr>
          <p:nvPr>
            <p:ph type="body" idx="1"/>
          </p:nvPr>
        </p:nvSpPr>
        <p:spPr/>
        <p:txBody>
          <a:bodyPr/>
          <a:lstStyle/>
          <a:p>
            <a:r>
              <a:rPr lang="en-US">
                <a:ea typeface="ＭＳ Ｐゴシック" charset="-128"/>
                <a:cs typeface="ＭＳ Ｐゴシック" charset="-128"/>
              </a:rPr>
              <a:t>Suppose 2 points do not communicate.  Then there exists at least one minimal distance path between them containing a sequence of simply communicating vertices.</a:t>
            </a:r>
          </a:p>
          <a:p>
            <a:r>
              <a:rPr lang="en-US">
                <a:ea typeface="ＭＳ Ｐゴシック" charset="-128"/>
                <a:cs typeface="ＭＳ Ｐゴシック" charset="-128"/>
              </a:rPr>
              <a:t>All this implies that we have reduced the problem to a finite network problem and can use Dijkstra, etc. for analysis.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normAutofit fontScale="90000"/>
          </a:bodyPr>
          <a:lstStyle/>
          <a:p>
            <a:pPr>
              <a:defRPr/>
            </a:pPr>
            <a:r>
              <a:rPr lang="en-US">
                <a:effectLst>
                  <a:outerShdw blurRad="38100" dist="38100" dir="2700000" algn="tl">
                    <a:srgbClr val="000000"/>
                  </a:outerShdw>
                </a:effectLst>
                <a:ea typeface="ＭＳ Ｐゴシック" charset="-128"/>
                <a:cs typeface="ＭＳ Ｐゴシック" charset="-128"/>
              </a:rPr>
              <a:t>Median Facility Locations with Barriers and Manhattan Metric</a:t>
            </a:r>
          </a:p>
        </p:txBody>
      </p:sp>
      <p:sp>
        <p:nvSpPr>
          <p:cNvPr id="118787" name="AutoShape 3"/>
          <p:cNvSpPr>
            <a:spLocks noChangeArrowheads="1"/>
          </p:cNvSpPr>
          <p:nvPr/>
        </p:nvSpPr>
        <p:spPr bwMode="auto">
          <a:xfrm rot="-2236485">
            <a:off x="1460500" y="3273425"/>
            <a:ext cx="3656013" cy="1590675"/>
          </a:xfrm>
          <a:prstGeom prst="rtTriangle">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118788" name="Rectangle 4"/>
          <p:cNvSpPr>
            <a:spLocks noChangeArrowheads="1"/>
          </p:cNvSpPr>
          <p:nvPr/>
        </p:nvSpPr>
        <p:spPr bwMode="auto">
          <a:xfrm>
            <a:off x="1341438" y="1993900"/>
            <a:ext cx="6421437" cy="3833813"/>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118789" name="Rectangle 5"/>
          <p:cNvSpPr>
            <a:spLocks noChangeArrowheads="1"/>
          </p:cNvSpPr>
          <p:nvPr/>
        </p:nvSpPr>
        <p:spPr bwMode="auto">
          <a:xfrm>
            <a:off x="4572000" y="5365750"/>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18790" name="Rectangle 6"/>
          <p:cNvSpPr>
            <a:spLocks noChangeArrowheads="1"/>
          </p:cNvSpPr>
          <p:nvPr/>
        </p:nvSpPr>
        <p:spPr bwMode="auto">
          <a:xfrm>
            <a:off x="4478338" y="1933575"/>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18791" name="Rectangle 7"/>
          <p:cNvSpPr>
            <a:spLocks noChangeArrowheads="1"/>
          </p:cNvSpPr>
          <p:nvPr/>
        </p:nvSpPr>
        <p:spPr bwMode="auto">
          <a:xfrm>
            <a:off x="7178675" y="1919288"/>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18792" name="Rectangle 8"/>
          <p:cNvSpPr>
            <a:spLocks noChangeArrowheads="1"/>
          </p:cNvSpPr>
          <p:nvPr/>
        </p:nvSpPr>
        <p:spPr bwMode="auto">
          <a:xfrm>
            <a:off x="7653338" y="4268788"/>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18793" name="Rectangle 9"/>
          <p:cNvSpPr>
            <a:spLocks noChangeArrowheads="1"/>
          </p:cNvSpPr>
          <p:nvPr/>
        </p:nvSpPr>
        <p:spPr bwMode="auto">
          <a:xfrm>
            <a:off x="2522538" y="3767138"/>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685800" y="609600"/>
            <a:ext cx="7772400" cy="1143000"/>
          </a:xfrm>
          <a:prstGeom prst="rect">
            <a:avLst/>
          </a:prstGeom>
          <a:noFill/>
          <a:ln w="9525">
            <a:noFill/>
            <a:miter lim="800000"/>
            <a:headEnd/>
            <a:tailEnd/>
          </a:ln>
          <a:effectLst/>
        </p:spPr>
        <p:txBody>
          <a:bodyPr anchor="ctr">
            <a:prstTxWarp prst="textNoShape">
              <a:avLst/>
            </a:prstTxWarp>
          </a:bodyPr>
          <a:lstStyle/>
          <a:p>
            <a:pPr algn="ctr" defTabSz="917575">
              <a:defRPr/>
            </a:pPr>
            <a:r>
              <a:rPr lang="en-US" sz="4400">
                <a:solidFill>
                  <a:schemeClr val="tx2"/>
                </a:solidFill>
                <a:effectLst>
                  <a:outerShdw blurRad="38100" dist="38100" dir="2700000" algn="tl">
                    <a:srgbClr val="000000"/>
                  </a:outerShdw>
                </a:effectLst>
              </a:rPr>
              <a:t>Median Facility Locations with Barriers and Manhattan Metric</a:t>
            </a:r>
          </a:p>
        </p:txBody>
      </p:sp>
      <p:sp>
        <p:nvSpPr>
          <p:cNvPr id="120835" name="AutoShape 3"/>
          <p:cNvSpPr>
            <a:spLocks noChangeArrowheads="1"/>
          </p:cNvSpPr>
          <p:nvPr/>
        </p:nvSpPr>
        <p:spPr bwMode="auto">
          <a:xfrm rot="-2236485">
            <a:off x="1460500" y="3273425"/>
            <a:ext cx="3656013" cy="1590675"/>
          </a:xfrm>
          <a:prstGeom prst="rtTriangle">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120836" name="Rectangle 4"/>
          <p:cNvSpPr>
            <a:spLocks noChangeArrowheads="1"/>
          </p:cNvSpPr>
          <p:nvPr/>
        </p:nvSpPr>
        <p:spPr bwMode="auto">
          <a:xfrm>
            <a:off x="1341438" y="1993900"/>
            <a:ext cx="6421437" cy="3833813"/>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120837" name="Rectangle 5"/>
          <p:cNvSpPr>
            <a:spLocks noChangeArrowheads="1"/>
          </p:cNvSpPr>
          <p:nvPr/>
        </p:nvSpPr>
        <p:spPr bwMode="auto">
          <a:xfrm>
            <a:off x="4725988" y="5341938"/>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20838" name="Rectangle 6"/>
          <p:cNvSpPr>
            <a:spLocks noChangeArrowheads="1"/>
          </p:cNvSpPr>
          <p:nvPr/>
        </p:nvSpPr>
        <p:spPr bwMode="auto">
          <a:xfrm>
            <a:off x="4478338" y="1933575"/>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20839" name="Rectangle 7"/>
          <p:cNvSpPr>
            <a:spLocks noChangeArrowheads="1"/>
          </p:cNvSpPr>
          <p:nvPr/>
        </p:nvSpPr>
        <p:spPr bwMode="auto">
          <a:xfrm>
            <a:off x="7178675" y="1919288"/>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20840" name="Rectangle 8"/>
          <p:cNvSpPr>
            <a:spLocks noChangeArrowheads="1"/>
          </p:cNvSpPr>
          <p:nvPr/>
        </p:nvSpPr>
        <p:spPr bwMode="auto">
          <a:xfrm>
            <a:off x="7653338" y="4268788"/>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pPr algn="ctr"/>
            <a:endParaRPr lang="en-US">
              <a:latin typeface="Times" charset="0"/>
            </a:endParaRPr>
          </a:p>
        </p:txBody>
      </p:sp>
      <p:sp>
        <p:nvSpPr>
          <p:cNvPr id="120841" name="Rectangle 9"/>
          <p:cNvSpPr>
            <a:spLocks noChangeArrowheads="1"/>
          </p:cNvSpPr>
          <p:nvPr/>
        </p:nvSpPr>
        <p:spPr bwMode="auto">
          <a:xfrm>
            <a:off x="2522538" y="3767138"/>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20842" name="Text Box 10"/>
          <p:cNvSpPr txBox="1">
            <a:spLocks noChangeArrowheads="1"/>
          </p:cNvSpPr>
          <p:nvPr/>
        </p:nvSpPr>
        <p:spPr bwMode="auto">
          <a:xfrm>
            <a:off x="2625725" y="3573463"/>
            <a:ext cx="573088"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1/5</a:t>
            </a:r>
          </a:p>
        </p:txBody>
      </p:sp>
      <p:sp>
        <p:nvSpPr>
          <p:cNvPr id="120843" name="Text Box 11"/>
          <p:cNvSpPr txBox="1">
            <a:spLocks noChangeArrowheads="1"/>
          </p:cNvSpPr>
          <p:nvPr/>
        </p:nvSpPr>
        <p:spPr bwMode="auto">
          <a:xfrm>
            <a:off x="4894263" y="5175250"/>
            <a:ext cx="573087"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1/5</a:t>
            </a:r>
          </a:p>
        </p:txBody>
      </p:sp>
      <p:sp>
        <p:nvSpPr>
          <p:cNvPr id="120844" name="Text Box 12"/>
          <p:cNvSpPr txBox="1">
            <a:spLocks noChangeArrowheads="1"/>
          </p:cNvSpPr>
          <p:nvPr/>
        </p:nvSpPr>
        <p:spPr bwMode="auto">
          <a:xfrm>
            <a:off x="7789863" y="4095750"/>
            <a:ext cx="573087"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1/5</a:t>
            </a:r>
          </a:p>
        </p:txBody>
      </p:sp>
      <p:sp>
        <p:nvSpPr>
          <p:cNvPr id="120845" name="Text Box 13"/>
          <p:cNvSpPr txBox="1">
            <a:spLocks noChangeArrowheads="1"/>
          </p:cNvSpPr>
          <p:nvPr/>
        </p:nvSpPr>
        <p:spPr bwMode="auto">
          <a:xfrm>
            <a:off x="7315200" y="1660525"/>
            <a:ext cx="573088"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1/5</a:t>
            </a:r>
          </a:p>
        </p:txBody>
      </p:sp>
      <p:sp>
        <p:nvSpPr>
          <p:cNvPr id="120846" name="Text Box 14"/>
          <p:cNvSpPr txBox="1">
            <a:spLocks noChangeArrowheads="1"/>
          </p:cNvSpPr>
          <p:nvPr/>
        </p:nvSpPr>
        <p:spPr bwMode="auto">
          <a:xfrm>
            <a:off x="4572000" y="1651000"/>
            <a:ext cx="573088"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1/5</a:t>
            </a:r>
          </a:p>
        </p:txBody>
      </p:sp>
      <p:sp>
        <p:nvSpPr>
          <p:cNvPr id="120847" name="Line 15"/>
          <p:cNvSpPr>
            <a:spLocks noChangeShapeType="1"/>
          </p:cNvSpPr>
          <p:nvPr/>
        </p:nvSpPr>
        <p:spPr bwMode="auto">
          <a:xfrm>
            <a:off x="4572000" y="4048125"/>
            <a:ext cx="0" cy="349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0848" name="Line 16"/>
          <p:cNvSpPr>
            <a:spLocks noChangeShapeType="1"/>
          </p:cNvSpPr>
          <p:nvPr/>
        </p:nvSpPr>
        <p:spPr bwMode="auto">
          <a:xfrm>
            <a:off x="4806950" y="3908425"/>
            <a:ext cx="1588" cy="19081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0849" name="Line 17"/>
          <p:cNvSpPr>
            <a:spLocks noChangeShapeType="1"/>
          </p:cNvSpPr>
          <p:nvPr/>
        </p:nvSpPr>
        <p:spPr bwMode="auto">
          <a:xfrm flipV="1">
            <a:off x="2871788" y="5424488"/>
            <a:ext cx="4891087"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0850" name="Line 18"/>
          <p:cNvSpPr>
            <a:spLocks noChangeShapeType="1"/>
          </p:cNvSpPr>
          <p:nvPr/>
        </p:nvSpPr>
        <p:spPr bwMode="auto">
          <a:xfrm flipH="1">
            <a:off x="2633663" y="1993900"/>
            <a:ext cx="1587" cy="227965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0851" name="Line 19"/>
          <p:cNvSpPr>
            <a:spLocks noChangeShapeType="1"/>
          </p:cNvSpPr>
          <p:nvPr/>
        </p:nvSpPr>
        <p:spPr bwMode="auto">
          <a:xfrm>
            <a:off x="1341438" y="3833813"/>
            <a:ext cx="2860675" cy="1587"/>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0852" name="Line 20"/>
          <p:cNvSpPr>
            <a:spLocks noChangeShapeType="1"/>
          </p:cNvSpPr>
          <p:nvPr/>
        </p:nvSpPr>
        <p:spPr bwMode="auto">
          <a:xfrm>
            <a:off x="4572000" y="2112963"/>
            <a:ext cx="0" cy="16621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0853" name="Line 21"/>
          <p:cNvSpPr>
            <a:spLocks noChangeShapeType="1"/>
          </p:cNvSpPr>
          <p:nvPr/>
        </p:nvSpPr>
        <p:spPr bwMode="auto">
          <a:xfrm flipV="1">
            <a:off x="1317625" y="3608388"/>
            <a:ext cx="6456363"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0854" name="Line 22"/>
          <p:cNvSpPr>
            <a:spLocks noChangeShapeType="1"/>
          </p:cNvSpPr>
          <p:nvPr/>
        </p:nvSpPr>
        <p:spPr bwMode="auto">
          <a:xfrm>
            <a:off x="5186363" y="1993900"/>
            <a:ext cx="0" cy="38576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0855" name="Line 23"/>
          <p:cNvSpPr>
            <a:spLocks noChangeShapeType="1"/>
          </p:cNvSpPr>
          <p:nvPr/>
        </p:nvSpPr>
        <p:spPr bwMode="auto">
          <a:xfrm flipH="1">
            <a:off x="4237038" y="4356100"/>
            <a:ext cx="3419475"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0856" name="Line 24"/>
          <p:cNvSpPr>
            <a:spLocks noChangeShapeType="1"/>
          </p:cNvSpPr>
          <p:nvPr/>
        </p:nvSpPr>
        <p:spPr bwMode="auto">
          <a:xfrm>
            <a:off x="7288213" y="2089150"/>
            <a:ext cx="0" cy="3738563"/>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682" name="Rectangle 2"/>
          <p:cNvSpPr>
            <a:spLocks noChangeArrowheads="1"/>
          </p:cNvSpPr>
          <p:nvPr/>
        </p:nvSpPr>
        <p:spPr bwMode="auto">
          <a:xfrm>
            <a:off x="685800" y="609600"/>
            <a:ext cx="7772400" cy="1143000"/>
          </a:xfrm>
          <a:prstGeom prst="rect">
            <a:avLst/>
          </a:prstGeom>
          <a:noFill/>
          <a:ln w="9525">
            <a:noFill/>
            <a:miter lim="800000"/>
            <a:headEnd/>
            <a:tailEnd/>
          </a:ln>
          <a:effectLst/>
        </p:spPr>
        <p:txBody>
          <a:bodyPr anchor="ctr">
            <a:prstTxWarp prst="textNoShape">
              <a:avLst/>
            </a:prstTxWarp>
          </a:bodyPr>
          <a:lstStyle/>
          <a:p>
            <a:pPr algn="ctr" defTabSz="917575">
              <a:defRPr/>
            </a:pPr>
            <a:r>
              <a:rPr lang="en-US" sz="4400">
                <a:solidFill>
                  <a:schemeClr val="tx2"/>
                </a:solidFill>
                <a:effectLst>
                  <a:outerShdw blurRad="38100" dist="38100" dir="2700000" algn="tl">
                    <a:srgbClr val="000000"/>
                  </a:outerShdw>
                </a:effectLst>
              </a:rPr>
              <a:t>Median Facility Locations with Barriers and Manhattan Metric</a:t>
            </a:r>
          </a:p>
        </p:txBody>
      </p:sp>
      <p:sp>
        <p:nvSpPr>
          <p:cNvPr id="122883" name="AutoShape 3"/>
          <p:cNvSpPr>
            <a:spLocks noChangeArrowheads="1"/>
          </p:cNvSpPr>
          <p:nvPr/>
        </p:nvSpPr>
        <p:spPr bwMode="auto">
          <a:xfrm rot="-2236485">
            <a:off x="1460500" y="3273425"/>
            <a:ext cx="3656013" cy="1590675"/>
          </a:xfrm>
          <a:prstGeom prst="rtTriangle">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122884" name="Rectangle 4"/>
          <p:cNvSpPr>
            <a:spLocks noChangeArrowheads="1"/>
          </p:cNvSpPr>
          <p:nvPr/>
        </p:nvSpPr>
        <p:spPr bwMode="auto">
          <a:xfrm>
            <a:off x="1341438" y="1993900"/>
            <a:ext cx="6421437" cy="3833813"/>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122885" name="Rectangle 5"/>
          <p:cNvSpPr>
            <a:spLocks noChangeArrowheads="1"/>
          </p:cNvSpPr>
          <p:nvPr/>
        </p:nvSpPr>
        <p:spPr bwMode="auto">
          <a:xfrm>
            <a:off x="4725988" y="5341938"/>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22886" name="Rectangle 6"/>
          <p:cNvSpPr>
            <a:spLocks noChangeArrowheads="1"/>
          </p:cNvSpPr>
          <p:nvPr/>
        </p:nvSpPr>
        <p:spPr bwMode="auto">
          <a:xfrm>
            <a:off x="4478338" y="1933575"/>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22887" name="Rectangle 7"/>
          <p:cNvSpPr>
            <a:spLocks noChangeArrowheads="1"/>
          </p:cNvSpPr>
          <p:nvPr/>
        </p:nvSpPr>
        <p:spPr bwMode="auto">
          <a:xfrm>
            <a:off x="7178675" y="1919288"/>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22888" name="Rectangle 8"/>
          <p:cNvSpPr>
            <a:spLocks noChangeArrowheads="1"/>
          </p:cNvSpPr>
          <p:nvPr/>
        </p:nvSpPr>
        <p:spPr bwMode="auto">
          <a:xfrm>
            <a:off x="7653338" y="4268788"/>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pPr algn="ctr"/>
            <a:endParaRPr lang="en-US">
              <a:latin typeface="Times" charset="0"/>
            </a:endParaRPr>
          </a:p>
        </p:txBody>
      </p:sp>
      <p:sp>
        <p:nvSpPr>
          <p:cNvPr id="122889" name="Rectangle 9"/>
          <p:cNvSpPr>
            <a:spLocks noChangeArrowheads="1"/>
          </p:cNvSpPr>
          <p:nvPr/>
        </p:nvSpPr>
        <p:spPr bwMode="auto">
          <a:xfrm>
            <a:off x="2522538" y="3767138"/>
            <a:ext cx="187325" cy="165100"/>
          </a:xfrm>
          <a:prstGeom prst="rect">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122890" name="Text Box 10"/>
          <p:cNvSpPr txBox="1">
            <a:spLocks noChangeArrowheads="1"/>
          </p:cNvSpPr>
          <p:nvPr/>
        </p:nvSpPr>
        <p:spPr bwMode="auto">
          <a:xfrm>
            <a:off x="2625725" y="3573463"/>
            <a:ext cx="573088"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1/5</a:t>
            </a:r>
          </a:p>
        </p:txBody>
      </p:sp>
      <p:sp>
        <p:nvSpPr>
          <p:cNvPr id="122891" name="Text Box 11"/>
          <p:cNvSpPr txBox="1">
            <a:spLocks noChangeArrowheads="1"/>
          </p:cNvSpPr>
          <p:nvPr/>
        </p:nvSpPr>
        <p:spPr bwMode="auto">
          <a:xfrm>
            <a:off x="4894263" y="5175250"/>
            <a:ext cx="573087"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1/5</a:t>
            </a:r>
          </a:p>
        </p:txBody>
      </p:sp>
      <p:sp>
        <p:nvSpPr>
          <p:cNvPr id="122892" name="Text Box 12"/>
          <p:cNvSpPr txBox="1">
            <a:spLocks noChangeArrowheads="1"/>
          </p:cNvSpPr>
          <p:nvPr/>
        </p:nvSpPr>
        <p:spPr bwMode="auto">
          <a:xfrm>
            <a:off x="7789863" y="4095750"/>
            <a:ext cx="573087"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1/5</a:t>
            </a:r>
          </a:p>
        </p:txBody>
      </p:sp>
      <p:sp>
        <p:nvSpPr>
          <p:cNvPr id="122893" name="Text Box 13"/>
          <p:cNvSpPr txBox="1">
            <a:spLocks noChangeArrowheads="1"/>
          </p:cNvSpPr>
          <p:nvPr/>
        </p:nvSpPr>
        <p:spPr bwMode="auto">
          <a:xfrm>
            <a:off x="7315200" y="1660525"/>
            <a:ext cx="573088"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1/5</a:t>
            </a:r>
          </a:p>
        </p:txBody>
      </p:sp>
      <p:sp>
        <p:nvSpPr>
          <p:cNvPr id="122894" name="Text Box 14"/>
          <p:cNvSpPr txBox="1">
            <a:spLocks noChangeArrowheads="1"/>
          </p:cNvSpPr>
          <p:nvPr/>
        </p:nvSpPr>
        <p:spPr bwMode="auto">
          <a:xfrm>
            <a:off x="4572000" y="1651000"/>
            <a:ext cx="573088"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1/5</a:t>
            </a:r>
          </a:p>
        </p:txBody>
      </p:sp>
      <p:sp>
        <p:nvSpPr>
          <p:cNvPr id="122895" name="Line 15"/>
          <p:cNvSpPr>
            <a:spLocks noChangeShapeType="1"/>
          </p:cNvSpPr>
          <p:nvPr/>
        </p:nvSpPr>
        <p:spPr bwMode="auto">
          <a:xfrm>
            <a:off x="4572000" y="4048125"/>
            <a:ext cx="0" cy="349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2896" name="Line 16"/>
          <p:cNvSpPr>
            <a:spLocks noChangeShapeType="1"/>
          </p:cNvSpPr>
          <p:nvPr/>
        </p:nvSpPr>
        <p:spPr bwMode="auto">
          <a:xfrm>
            <a:off x="4806950" y="3908425"/>
            <a:ext cx="1588" cy="190817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2897" name="Line 17"/>
          <p:cNvSpPr>
            <a:spLocks noChangeShapeType="1"/>
          </p:cNvSpPr>
          <p:nvPr/>
        </p:nvSpPr>
        <p:spPr bwMode="auto">
          <a:xfrm flipV="1">
            <a:off x="2871788" y="5424488"/>
            <a:ext cx="4891087"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2898" name="Line 18"/>
          <p:cNvSpPr>
            <a:spLocks noChangeShapeType="1"/>
          </p:cNvSpPr>
          <p:nvPr/>
        </p:nvSpPr>
        <p:spPr bwMode="auto">
          <a:xfrm flipH="1">
            <a:off x="2633663" y="1993900"/>
            <a:ext cx="1587" cy="227965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2899" name="Line 19"/>
          <p:cNvSpPr>
            <a:spLocks noChangeShapeType="1"/>
          </p:cNvSpPr>
          <p:nvPr/>
        </p:nvSpPr>
        <p:spPr bwMode="auto">
          <a:xfrm>
            <a:off x="1341438" y="3833813"/>
            <a:ext cx="2860675" cy="1587"/>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2900" name="Line 20"/>
          <p:cNvSpPr>
            <a:spLocks noChangeShapeType="1"/>
          </p:cNvSpPr>
          <p:nvPr/>
        </p:nvSpPr>
        <p:spPr bwMode="auto">
          <a:xfrm>
            <a:off x="4572000" y="2112963"/>
            <a:ext cx="0" cy="166211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2901" name="Line 21"/>
          <p:cNvSpPr>
            <a:spLocks noChangeShapeType="1"/>
          </p:cNvSpPr>
          <p:nvPr/>
        </p:nvSpPr>
        <p:spPr bwMode="auto">
          <a:xfrm flipV="1">
            <a:off x="1317625" y="3608388"/>
            <a:ext cx="6456363"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2902" name="Line 22"/>
          <p:cNvSpPr>
            <a:spLocks noChangeShapeType="1"/>
          </p:cNvSpPr>
          <p:nvPr/>
        </p:nvSpPr>
        <p:spPr bwMode="auto">
          <a:xfrm>
            <a:off x="5186363" y="1993900"/>
            <a:ext cx="0" cy="3857625"/>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2903" name="Line 23"/>
          <p:cNvSpPr>
            <a:spLocks noChangeShapeType="1"/>
          </p:cNvSpPr>
          <p:nvPr/>
        </p:nvSpPr>
        <p:spPr bwMode="auto">
          <a:xfrm flipH="1">
            <a:off x="4237038" y="4356100"/>
            <a:ext cx="3419475"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2904" name="Line 24"/>
          <p:cNvSpPr>
            <a:spLocks noChangeShapeType="1"/>
          </p:cNvSpPr>
          <p:nvPr/>
        </p:nvSpPr>
        <p:spPr bwMode="auto">
          <a:xfrm>
            <a:off x="7288213" y="2089150"/>
            <a:ext cx="0" cy="3738563"/>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22905" name="Oval 25"/>
          <p:cNvSpPr>
            <a:spLocks noChangeArrowheads="1"/>
          </p:cNvSpPr>
          <p:nvPr/>
        </p:nvSpPr>
        <p:spPr bwMode="auto">
          <a:xfrm>
            <a:off x="5043488" y="3429000"/>
            <a:ext cx="309562" cy="320675"/>
          </a:xfrm>
          <a:prstGeom prst="ellipse">
            <a:avLst/>
          </a:prstGeom>
          <a:solidFill>
            <a:srgbClr val="FFCC00"/>
          </a:solidFill>
          <a:ln w="9525">
            <a:solidFill>
              <a:schemeClr val="tx1"/>
            </a:solidFill>
            <a:round/>
            <a:headEnd/>
            <a:tailEnd/>
          </a:ln>
        </p:spPr>
        <p:txBody>
          <a:bodyPr wrap="none" anchor="ctr">
            <a:prstTxWarp prst="textNoShape">
              <a:avLst/>
            </a:prstTxWarp>
          </a:bodyPr>
          <a:lstStyle/>
          <a:p>
            <a:endParaRPr lang="en-US"/>
          </a:p>
        </p:txBody>
      </p:sp>
      <p:sp>
        <p:nvSpPr>
          <p:cNvPr id="122906" name="Text Box 26"/>
          <p:cNvSpPr txBox="1">
            <a:spLocks noChangeArrowheads="1"/>
          </p:cNvSpPr>
          <p:nvPr/>
        </p:nvSpPr>
        <p:spPr bwMode="auto">
          <a:xfrm>
            <a:off x="5308600" y="2895600"/>
            <a:ext cx="1333500"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1-median</a:t>
            </a:r>
          </a:p>
        </p:txBody>
      </p:sp>
      <p:sp>
        <p:nvSpPr>
          <p:cNvPr id="122907" name="Line 27"/>
          <p:cNvSpPr>
            <a:spLocks noChangeShapeType="1"/>
          </p:cNvSpPr>
          <p:nvPr/>
        </p:nvSpPr>
        <p:spPr bwMode="auto">
          <a:xfrm flipH="1">
            <a:off x="5281613" y="3157538"/>
            <a:ext cx="142875" cy="271462"/>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9171"/>
            <a:ext cx="8229600" cy="1143000"/>
          </a:xfrm>
        </p:spPr>
        <p:txBody>
          <a:bodyPr/>
          <a:lstStyle/>
          <a:p>
            <a:r>
              <a:rPr lang="en-US" smtClean="0"/>
              <a:t>GPS Maps</a:t>
            </a:r>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9332" y="1058065"/>
            <a:ext cx="3386667" cy="6023718"/>
          </a:xfrm>
        </p:spPr>
      </p:pic>
    </p:spTree>
    <p:extLst>
      <p:ext uri="{BB962C8B-B14F-4D97-AF65-F5344CB8AC3E}">
        <p14:creationId xmlns:p14="http://schemas.microsoft.com/office/powerpoint/2010/main" val="37357469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normAutofit fontScale="90000"/>
          </a:bodyPr>
          <a:lstStyle/>
          <a:p>
            <a:pPr>
              <a:defRPr/>
            </a:pPr>
            <a:r>
              <a:rPr lang="en-US" dirty="0">
                <a:ea typeface="ＭＳ Ｐゴシック" charset="-128"/>
                <a:cs typeface="ＭＳ Ｐゴシック" charset="-128"/>
              </a:rPr>
              <a:t>Minimum Spanning Tree (MST) Problem</a:t>
            </a:r>
          </a:p>
        </p:txBody>
      </p:sp>
      <p:sp>
        <p:nvSpPr>
          <p:cNvPr id="124931" name="Rectangle 3"/>
          <p:cNvSpPr>
            <a:spLocks noGrp="1" noChangeArrowheads="1"/>
          </p:cNvSpPr>
          <p:nvPr>
            <p:ph type="body" idx="1"/>
          </p:nvPr>
        </p:nvSpPr>
        <p:spPr/>
        <p:txBody>
          <a:bodyPr/>
          <a:lstStyle/>
          <a:p>
            <a:endParaRPr lang="en-US" dirty="0">
              <a:ea typeface="ＭＳ Ｐゴシック" charset="-128"/>
              <a:cs typeface="ＭＳ Ｐゴシック"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55" y="1725507"/>
            <a:ext cx="7746490" cy="4743027"/>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0" y="274638"/>
            <a:ext cx="9144000" cy="1143000"/>
          </a:xfrm>
        </p:spPr>
        <p:txBody>
          <a:bodyPr>
            <a:normAutofit fontScale="90000"/>
          </a:bodyPr>
          <a:lstStyle/>
          <a:p>
            <a:pPr>
              <a:defRPr/>
            </a:pPr>
            <a:r>
              <a:rPr lang="en-US" dirty="0">
                <a:ea typeface="ＭＳ Ｐゴシック" charset="-128"/>
                <a:cs typeface="ＭＳ Ｐゴシック" charset="-128"/>
              </a:rPr>
              <a:t>Minimum Spanning Tree (MST) Problem</a:t>
            </a:r>
          </a:p>
        </p:txBody>
      </p:sp>
      <p:sp>
        <p:nvSpPr>
          <p:cNvPr id="124931" name="Rectangle 3"/>
          <p:cNvSpPr>
            <a:spLocks noGrp="1" noChangeArrowheads="1"/>
          </p:cNvSpPr>
          <p:nvPr>
            <p:ph type="body" idx="1"/>
          </p:nvPr>
        </p:nvSpPr>
        <p:spPr>
          <a:xfrm>
            <a:off x="457200" y="1166018"/>
            <a:ext cx="8229600" cy="4525963"/>
          </a:xfrm>
        </p:spPr>
        <p:txBody>
          <a:bodyPr/>
          <a:lstStyle/>
          <a:p>
            <a:r>
              <a:rPr lang="en-US" dirty="0">
                <a:ea typeface="ＭＳ Ｐゴシック" charset="-128"/>
                <a:cs typeface="ＭＳ Ｐゴシック" charset="-128"/>
              </a:rPr>
              <a:t>Assume an undirected graph</a:t>
            </a:r>
          </a:p>
          <a:p>
            <a:r>
              <a:rPr lang="en-US" dirty="0" smtClean="0">
                <a:ea typeface="ＭＳ Ｐゴシック" charset="-128"/>
                <a:cs typeface="ＭＳ Ｐゴシック" charset="-128"/>
              </a:rPr>
              <a:t>Problem</a:t>
            </a:r>
            <a:r>
              <a:rPr lang="en-US" dirty="0">
                <a:ea typeface="ＭＳ Ｐゴシック" charset="-128"/>
                <a:cs typeface="ＭＳ Ｐゴシック" charset="-128"/>
              </a:rPr>
              <a:t>:  Find a shortest length spanning tree of </a:t>
            </a:r>
            <a:r>
              <a:rPr lang="en-US" i="1" dirty="0">
                <a:ea typeface="ＭＳ Ｐゴシック" charset="-128"/>
                <a:cs typeface="ＭＳ Ｐゴシック" charset="-128"/>
              </a:rPr>
              <a:t>G</a:t>
            </a:r>
            <a:r>
              <a:rPr lang="en-US" dirty="0">
                <a:ea typeface="ＭＳ Ｐゴシック" charset="-128"/>
                <a:cs typeface="ＭＳ Ｐゴシック" charset="-128"/>
              </a:rPr>
              <a:t>(</a:t>
            </a:r>
            <a:r>
              <a:rPr lang="en-US" i="1" dirty="0">
                <a:ea typeface="ＭＳ Ｐゴシック" charset="-128"/>
                <a:cs typeface="ＭＳ Ｐゴシック" charset="-128"/>
              </a:rPr>
              <a:t>N</a:t>
            </a:r>
            <a:r>
              <a:rPr lang="en-US" dirty="0">
                <a:ea typeface="ＭＳ Ｐゴシック" charset="-128"/>
                <a:cs typeface="ＭＳ Ｐゴシック" charset="-128"/>
              </a:rPr>
              <a:t>, </a:t>
            </a:r>
            <a:r>
              <a:rPr lang="en-US" i="1" dirty="0">
                <a:ea typeface="ＭＳ Ｐゴシック" charset="-128"/>
                <a:cs typeface="ＭＳ Ｐゴシック" charset="-128"/>
              </a:rPr>
              <a:t>A</a:t>
            </a:r>
            <a:r>
              <a:rPr lang="en-US" dirty="0">
                <a:ea typeface="ＭＳ Ｐゴシック" charset="-128"/>
                <a:cs typeface="ＭＳ Ｐゴシック" charset="-128"/>
              </a:rPr>
              <a:t>).</a:t>
            </a:r>
          </a:p>
          <a:p>
            <a:r>
              <a:rPr lang="en-US" dirty="0">
                <a:ea typeface="ＭＳ Ｐゴシック" charset="-128"/>
                <a:cs typeface="ＭＳ Ｐゴシック" charset="-128"/>
              </a:rPr>
              <a:t>If |</a:t>
            </a:r>
            <a:r>
              <a:rPr lang="en-US" i="1" dirty="0">
                <a:ea typeface="ＭＳ Ｐゴシック" charset="-128"/>
                <a:cs typeface="ＭＳ Ｐゴシック" charset="-128"/>
              </a:rPr>
              <a:t>N</a:t>
            </a:r>
            <a:r>
              <a:rPr lang="en-US" dirty="0">
                <a:ea typeface="ＭＳ Ｐゴシック" charset="-128"/>
                <a:cs typeface="ＭＳ Ｐゴシック" charset="-128"/>
              </a:rPr>
              <a:t>|=</a:t>
            </a:r>
            <a:r>
              <a:rPr lang="en-US" i="1" dirty="0">
                <a:ea typeface="ＭＳ Ｐゴシック" charset="-128"/>
                <a:cs typeface="ＭＳ Ｐゴシック" charset="-128"/>
              </a:rPr>
              <a:t>n</a:t>
            </a:r>
            <a:r>
              <a:rPr lang="en-US" dirty="0">
                <a:ea typeface="ＭＳ Ｐゴシック" charset="-128"/>
                <a:cs typeface="ＭＳ Ｐゴシック" charset="-128"/>
              </a:rPr>
              <a:t>, then each spanning tree contains (</a:t>
            </a:r>
            <a:r>
              <a:rPr lang="en-US" i="1" dirty="0">
                <a:ea typeface="ＭＳ Ｐゴシック" charset="-128"/>
                <a:cs typeface="ＭＳ Ｐゴシック" charset="-128"/>
              </a:rPr>
              <a:t>n</a:t>
            </a:r>
            <a:r>
              <a:rPr lang="en-US" dirty="0">
                <a:ea typeface="ＭＳ Ｐゴシック" charset="-128"/>
                <a:cs typeface="ＭＳ Ｐゴシック" charset="-128"/>
              </a:rPr>
              <a:t>-1) links.</a:t>
            </a:r>
          </a:p>
          <a:p>
            <a:r>
              <a:rPr lang="en-US" dirty="0">
                <a:ea typeface="ＭＳ Ｐゴシック" charset="-128"/>
                <a:cs typeface="ＭＳ Ｐゴシック" charset="-128"/>
              </a:rPr>
              <a:t>MST may not be </a:t>
            </a:r>
            <a:r>
              <a:rPr lang="en-US" dirty="0" smtClean="0">
                <a:ea typeface="ＭＳ Ｐゴシック" charset="-128"/>
                <a:cs typeface="ＭＳ Ｐゴシック" charset="-128"/>
              </a:rPr>
              <a:t>unique</a:t>
            </a:r>
          </a:p>
          <a:p>
            <a:r>
              <a:rPr lang="en-US" dirty="0">
                <a:ea typeface="ＭＳ Ｐゴシック" charset="-128"/>
                <a:cs typeface="ＭＳ Ｐゴシック" charset="-128"/>
              </a:rPr>
              <a:t>Why is this an important problem?</a:t>
            </a:r>
          </a:p>
          <a:p>
            <a:endParaRPr lang="en-US" dirty="0">
              <a:ea typeface="ＭＳ Ｐゴシック" charset="-128"/>
              <a:cs typeface="ＭＳ Ｐゴシック" charset="-128"/>
            </a:endParaRPr>
          </a:p>
        </p:txBody>
      </p:sp>
      <p:sp>
        <p:nvSpPr>
          <p:cNvPr id="2" name="Rectangle 1"/>
          <p:cNvSpPr/>
          <p:nvPr/>
        </p:nvSpPr>
        <p:spPr>
          <a:xfrm>
            <a:off x="313267" y="5103674"/>
            <a:ext cx="8517466" cy="1754326"/>
          </a:xfrm>
          <a:prstGeom prst="rect">
            <a:avLst/>
          </a:prstGeom>
          <a:solidFill>
            <a:schemeClr val="bg1"/>
          </a:solidFill>
        </p:spPr>
        <p:txBody>
          <a:bodyPr wrap="square">
            <a:spAutoFit/>
          </a:bodyPr>
          <a:lstStyle/>
          <a:p>
            <a:r>
              <a:rPr lang="en-US" sz="3600" b="1" dirty="0">
                <a:solidFill>
                  <a:srgbClr val="000000"/>
                </a:solidFill>
                <a:latin typeface="Open Sans" charset="0"/>
              </a:rPr>
              <a:t>Network design.</a:t>
            </a:r>
            <a:r>
              <a:rPr lang="en-US" sz="3600" dirty="0"/>
              <a:t/>
            </a:r>
            <a:br>
              <a:rPr lang="en-US" sz="3600" dirty="0"/>
            </a:br>
            <a:r>
              <a:rPr lang="en-US" sz="3600" i="1" dirty="0">
                <a:solidFill>
                  <a:srgbClr val="000000"/>
                </a:solidFill>
                <a:latin typeface="Open Sans" charset="0"/>
              </a:rPr>
              <a:t>– telephone, electrical, hydraulic, TV cable, computer, road</a:t>
            </a:r>
            <a:endParaRPr lang="en-US" sz="3600" dirty="0"/>
          </a:p>
        </p:txBody>
      </p:sp>
    </p:spTree>
    <p:extLst>
      <p:ext uri="{BB962C8B-B14F-4D97-AF65-F5344CB8AC3E}">
        <p14:creationId xmlns:p14="http://schemas.microsoft.com/office/powerpoint/2010/main" val="58741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defRPr/>
            </a:pPr>
            <a:r>
              <a:rPr lang="en-US">
                <a:ea typeface="ＭＳ Ｐゴシック" charset="-128"/>
                <a:cs typeface="ＭＳ Ｐゴシック" charset="-128"/>
              </a:rPr>
              <a:t>MST on </a:t>
            </a:r>
            <a:r>
              <a:rPr lang="en-US" i="1">
                <a:ea typeface="ＭＳ Ｐゴシック" charset="-128"/>
                <a:cs typeface="ＭＳ Ｐゴシック" charset="-128"/>
              </a:rPr>
              <a:t>G</a:t>
            </a:r>
            <a:r>
              <a:rPr lang="en-US">
                <a:ea typeface="ＭＳ Ｐゴシック" charset="-128"/>
                <a:cs typeface="ＭＳ Ｐゴシック" charset="-128"/>
              </a:rPr>
              <a:t>(</a:t>
            </a:r>
            <a:r>
              <a:rPr lang="en-US" i="1">
                <a:ea typeface="ＭＳ Ｐゴシック" charset="-128"/>
                <a:cs typeface="ＭＳ Ｐゴシック" charset="-128"/>
              </a:rPr>
              <a:t>N,A</a:t>
            </a:r>
            <a:r>
              <a:rPr lang="en-US">
                <a:ea typeface="ＭＳ Ｐゴシック" charset="-128"/>
                <a:cs typeface="ＭＳ Ｐゴシック" charset="-128"/>
              </a:rPr>
              <a:t>)</a:t>
            </a:r>
          </a:p>
        </p:txBody>
      </p:sp>
      <p:sp>
        <p:nvSpPr>
          <p:cNvPr id="39939" name="Rectangle 3"/>
          <p:cNvSpPr>
            <a:spLocks noGrp="1" noChangeArrowheads="1"/>
          </p:cNvSpPr>
          <p:nvPr>
            <p:ph type="body" idx="1"/>
          </p:nvPr>
        </p:nvSpPr>
        <p:spPr>
          <a:xfrm>
            <a:off x="609600" y="1600200"/>
            <a:ext cx="7772400" cy="4114800"/>
          </a:xfrm>
        </p:spPr>
        <p:txBody>
          <a:bodyPr>
            <a:normAutofit lnSpcReduction="10000"/>
          </a:bodyPr>
          <a:lstStyle/>
          <a:p>
            <a:r>
              <a:rPr lang="en-US" sz="2800">
                <a:ea typeface="ＭＳ Ｐゴシック" charset="-128"/>
                <a:cs typeface="ＭＳ Ｐゴシック" charset="-128"/>
              </a:rPr>
              <a:t>Suppose in the process of (correctly) creating a MST we have created two or more 'sub-trees' covering the set of nodes </a:t>
            </a:r>
            <a:r>
              <a:rPr lang="en-US" sz="2800" i="1">
                <a:ea typeface="ＭＳ Ｐゴシック" charset="-128"/>
                <a:cs typeface="ＭＳ Ｐゴシック" charset="-128"/>
              </a:rPr>
              <a:t>N</a:t>
            </a:r>
            <a:r>
              <a:rPr lang="en-US" sz="2800">
                <a:ea typeface="ＭＳ Ｐゴシック" charset="-128"/>
                <a:cs typeface="ＭＳ Ｐゴシック" charset="-128"/>
              </a:rPr>
              <a:t>, with each sub-tree eventually being part of the final MST. (Note: a single node is a sub-tree!)</a:t>
            </a:r>
          </a:p>
          <a:p>
            <a:r>
              <a:rPr lang="en-US" sz="2800">
                <a:ea typeface="ＭＳ Ｐゴシック" charset="-128"/>
                <a:cs typeface="ＭＳ Ｐゴシック" charset="-128"/>
              </a:rPr>
              <a:t>Say link (</a:t>
            </a:r>
            <a:r>
              <a:rPr lang="en-US" sz="2800" i="1">
                <a:ea typeface="ＭＳ Ｐゴシック" charset="-128"/>
                <a:cs typeface="ＭＳ Ｐゴシック" charset="-128"/>
              </a:rPr>
              <a:t>i*,j*</a:t>
            </a:r>
            <a:r>
              <a:rPr lang="en-US" sz="2800">
                <a:ea typeface="ＭＳ Ｐゴシック" charset="-128"/>
                <a:cs typeface="ＭＳ Ｐゴシック" charset="-128"/>
              </a:rPr>
              <a:t>) is </a:t>
            </a:r>
            <a:r>
              <a:rPr lang="en-US" sz="2800" i="1">
                <a:ea typeface="ＭＳ Ｐゴシック" charset="-128"/>
                <a:cs typeface="ＭＳ Ｐゴシック" charset="-128"/>
              </a:rPr>
              <a:t>the</a:t>
            </a:r>
            <a:r>
              <a:rPr lang="en-US" sz="2800">
                <a:ea typeface="ＭＳ Ｐゴシック" charset="-128"/>
                <a:cs typeface="ＭＳ Ｐゴシック" charset="-128"/>
              </a:rPr>
              <a:t> </a:t>
            </a:r>
            <a:r>
              <a:rPr lang="en-US" sz="2800" i="1">
                <a:ea typeface="ＭＳ Ｐゴシック" charset="-128"/>
                <a:cs typeface="ＭＳ Ｐゴシック" charset="-128"/>
              </a:rPr>
              <a:t>shortest</a:t>
            </a:r>
            <a:r>
              <a:rPr lang="en-US" sz="2800">
                <a:ea typeface="ＭＳ Ｐゴシック" charset="-128"/>
                <a:cs typeface="ＭＳ Ｐゴシック" charset="-128"/>
              </a:rPr>
              <a:t> link 'dangling' from a given sub-tree.  By 'dangling' we mean that node </a:t>
            </a:r>
            <a:r>
              <a:rPr lang="en-US" sz="2800" i="1">
                <a:ea typeface="ＭＳ Ｐゴシック" charset="-128"/>
                <a:cs typeface="ＭＳ Ｐゴシック" charset="-128"/>
              </a:rPr>
              <a:t>i*</a:t>
            </a:r>
            <a:r>
              <a:rPr lang="en-US" sz="2800">
                <a:ea typeface="ＭＳ Ｐゴシック" charset="-128"/>
                <a:cs typeface="ＭＳ Ｐゴシック" charset="-128"/>
              </a:rPr>
              <a:t> is in the given sub-tree and node </a:t>
            </a:r>
            <a:r>
              <a:rPr lang="en-US" sz="2800" i="1">
                <a:ea typeface="ＭＳ Ｐゴシック" charset="-128"/>
                <a:cs typeface="ＭＳ Ｐゴシック" charset="-128"/>
              </a:rPr>
              <a:t>j* </a:t>
            </a:r>
            <a:r>
              <a:rPr lang="en-US" sz="2800">
                <a:ea typeface="ＭＳ Ｐゴシック" charset="-128"/>
                <a:cs typeface="ＭＳ Ｐゴシック" charset="-128"/>
              </a:rPr>
              <a:t>is not. Node </a:t>
            </a:r>
            <a:r>
              <a:rPr lang="en-US" sz="2800" i="1">
                <a:ea typeface="ＭＳ Ｐゴシック" charset="-128"/>
                <a:cs typeface="ＭＳ Ｐゴシック" charset="-128"/>
              </a:rPr>
              <a:t>j* </a:t>
            </a:r>
            <a:r>
              <a:rPr lang="en-US" sz="2800">
                <a:ea typeface="ＭＳ Ｐゴシック" charset="-128"/>
                <a:cs typeface="ＭＳ Ｐゴシック" charset="-128"/>
              </a:rPr>
              <a:t>is part of another sub-tree.</a:t>
            </a:r>
          </a:p>
          <a:p>
            <a:r>
              <a:rPr lang="en-US" sz="2800" b="1">
                <a:solidFill>
                  <a:schemeClr val="tx2"/>
                </a:solidFill>
                <a:ea typeface="ＭＳ Ｐゴシック" charset="-128"/>
                <a:cs typeface="ＭＳ Ｐゴシック" charset="-128"/>
              </a:rPr>
              <a:t>Then link (</a:t>
            </a:r>
            <a:r>
              <a:rPr lang="en-US" sz="2800" b="1" i="1">
                <a:solidFill>
                  <a:schemeClr val="tx2"/>
                </a:solidFill>
                <a:ea typeface="ＭＳ Ｐゴシック" charset="-128"/>
                <a:cs typeface="ＭＳ Ｐゴシック" charset="-128"/>
              </a:rPr>
              <a:t>i*,j*</a:t>
            </a:r>
            <a:r>
              <a:rPr lang="en-US" sz="2800" b="1">
                <a:solidFill>
                  <a:schemeClr val="tx2"/>
                </a:solidFill>
                <a:ea typeface="ＭＳ Ｐゴシック" charset="-128"/>
                <a:cs typeface="ＭＳ Ｐゴシック" charset="-128"/>
              </a:rPr>
              <a:t>) is part of the final MST.</a:t>
            </a:r>
            <a:endParaRPr lang="en-US" sz="2800">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dissolve">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dissolve">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dissolve">
                                      <p:cBhvr>
                                        <p:cTn id="17" dur="500"/>
                                        <p:tgtEl>
                                          <p:spTgt spid="399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9026" name="Text Box 2"/>
          <p:cNvSpPr txBox="1">
            <a:spLocks noChangeArrowheads="1"/>
          </p:cNvSpPr>
          <p:nvPr/>
        </p:nvSpPr>
        <p:spPr bwMode="auto">
          <a:xfrm>
            <a:off x="898525" y="815975"/>
            <a:ext cx="3133725" cy="457200"/>
          </a:xfrm>
          <a:prstGeom prst="rect">
            <a:avLst/>
          </a:prstGeom>
          <a:noFill/>
          <a:ln w="12700">
            <a:noFill/>
            <a:miter lim="800000"/>
            <a:headEnd/>
            <a:tailEnd/>
          </a:ln>
        </p:spPr>
        <p:txBody>
          <a:bodyPr wrap="none">
            <a:prstTxWarp prst="textNoShape">
              <a:avLst/>
            </a:prstTxWarp>
            <a:spAutoFit/>
          </a:bodyPr>
          <a:lstStyle/>
          <a:p>
            <a:r>
              <a:rPr lang="en-US"/>
              <a:t>Proof by contradiction</a:t>
            </a:r>
          </a:p>
        </p:txBody>
      </p:sp>
      <p:sp>
        <p:nvSpPr>
          <p:cNvPr id="129027" name="Line 3"/>
          <p:cNvSpPr>
            <a:spLocks noChangeShapeType="1"/>
          </p:cNvSpPr>
          <p:nvPr/>
        </p:nvSpPr>
        <p:spPr bwMode="auto">
          <a:xfrm flipV="1">
            <a:off x="1676400" y="3733800"/>
            <a:ext cx="990600" cy="533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29028" name="Line 4"/>
          <p:cNvSpPr>
            <a:spLocks noChangeShapeType="1"/>
          </p:cNvSpPr>
          <p:nvPr/>
        </p:nvSpPr>
        <p:spPr bwMode="auto">
          <a:xfrm>
            <a:off x="2667000" y="3733800"/>
            <a:ext cx="381000" cy="914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29029" name="Line 5"/>
          <p:cNvSpPr>
            <a:spLocks noChangeShapeType="1"/>
          </p:cNvSpPr>
          <p:nvPr/>
        </p:nvSpPr>
        <p:spPr bwMode="auto">
          <a:xfrm flipH="1">
            <a:off x="2514600" y="4648200"/>
            <a:ext cx="533400" cy="152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29030" name="Line 6"/>
          <p:cNvSpPr>
            <a:spLocks noChangeShapeType="1"/>
          </p:cNvSpPr>
          <p:nvPr/>
        </p:nvSpPr>
        <p:spPr bwMode="auto">
          <a:xfrm flipV="1">
            <a:off x="2895600" y="4191000"/>
            <a:ext cx="533400" cy="762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29031" name="Line 7"/>
          <p:cNvSpPr>
            <a:spLocks noChangeShapeType="1"/>
          </p:cNvSpPr>
          <p:nvPr/>
        </p:nvSpPr>
        <p:spPr bwMode="auto">
          <a:xfrm>
            <a:off x="3429000" y="4191000"/>
            <a:ext cx="304800" cy="381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29032" name="Line 8"/>
          <p:cNvSpPr>
            <a:spLocks noChangeShapeType="1"/>
          </p:cNvSpPr>
          <p:nvPr/>
        </p:nvSpPr>
        <p:spPr bwMode="auto">
          <a:xfrm flipV="1">
            <a:off x="3429000" y="3733800"/>
            <a:ext cx="76200" cy="4572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29033" name="Freeform 9"/>
          <p:cNvSpPr>
            <a:spLocks/>
          </p:cNvSpPr>
          <p:nvPr/>
        </p:nvSpPr>
        <p:spPr bwMode="auto">
          <a:xfrm>
            <a:off x="1166813" y="3043238"/>
            <a:ext cx="3092450" cy="2444750"/>
          </a:xfrm>
          <a:custGeom>
            <a:avLst/>
            <a:gdLst>
              <a:gd name="T0" fmla="*/ 2147483647 w 1948"/>
              <a:gd name="T1" fmla="*/ 2147483647 h 1540"/>
              <a:gd name="T2" fmla="*/ 2147483647 w 1948"/>
              <a:gd name="T3" fmla="*/ 2147483647 h 1540"/>
              <a:gd name="T4" fmla="*/ 2147483647 w 1948"/>
              <a:gd name="T5" fmla="*/ 2147483647 h 1540"/>
              <a:gd name="T6" fmla="*/ 2147483647 w 1948"/>
              <a:gd name="T7" fmla="*/ 2147483647 h 1540"/>
              <a:gd name="T8" fmla="*/ 2147483647 w 1948"/>
              <a:gd name="T9" fmla="*/ 2147483647 h 1540"/>
              <a:gd name="T10" fmla="*/ 2147483647 w 1948"/>
              <a:gd name="T11" fmla="*/ 2147483647 h 1540"/>
              <a:gd name="T12" fmla="*/ 2147483647 w 1948"/>
              <a:gd name="T13" fmla="*/ 2147483647 h 1540"/>
              <a:gd name="T14" fmla="*/ 2147483647 w 1948"/>
              <a:gd name="T15" fmla="*/ 2147483647 h 1540"/>
              <a:gd name="T16" fmla="*/ 2147483647 w 1948"/>
              <a:gd name="T17" fmla="*/ 2147483647 h 1540"/>
              <a:gd name="T18" fmla="*/ 2147483647 w 1948"/>
              <a:gd name="T19" fmla="*/ 2147483647 h 1540"/>
              <a:gd name="T20" fmla="*/ 2147483647 w 1948"/>
              <a:gd name="T21" fmla="*/ 2147483647 h 1540"/>
              <a:gd name="T22" fmla="*/ 2147483647 w 1948"/>
              <a:gd name="T23" fmla="*/ 2147483647 h 1540"/>
              <a:gd name="T24" fmla="*/ 2147483647 w 1948"/>
              <a:gd name="T25" fmla="*/ 2147483647 h 1540"/>
              <a:gd name="T26" fmla="*/ 2147483647 w 1948"/>
              <a:gd name="T27" fmla="*/ 2147483647 h 1540"/>
              <a:gd name="T28" fmla="*/ 2147483647 w 1948"/>
              <a:gd name="T29" fmla="*/ 2147483647 h 1540"/>
              <a:gd name="T30" fmla="*/ 2147483647 w 1948"/>
              <a:gd name="T31" fmla="*/ 2147483647 h 1540"/>
              <a:gd name="T32" fmla="*/ 2147483647 w 1948"/>
              <a:gd name="T33" fmla="*/ 2147483647 h 1540"/>
              <a:gd name="T34" fmla="*/ 2147483647 w 1948"/>
              <a:gd name="T35" fmla="*/ 2147483647 h 1540"/>
              <a:gd name="T36" fmla="*/ 2147483647 w 1948"/>
              <a:gd name="T37" fmla="*/ 2147483647 h 1540"/>
              <a:gd name="T38" fmla="*/ 2147483647 w 1948"/>
              <a:gd name="T39" fmla="*/ 2147483647 h 1540"/>
              <a:gd name="T40" fmla="*/ 2147483647 w 1948"/>
              <a:gd name="T41" fmla="*/ 2147483647 h 1540"/>
              <a:gd name="T42" fmla="*/ 2147483647 w 1948"/>
              <a:gd name="T43" fmla="*/ 2147483647 h 15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48"/>
              <a:gd name="T67" fmla="*/ 0 h 1540"/>
              <a:gd name="T68" fmla="*/ 1948 w 1948"/>
              <a:gd name="T69" fmla="*/ 1540 h 15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48" h="1540">
                <a:moveTo>
                  <a:pt x="1151" y="19"/>
                </a:moveTo>
                <a:cubicBezTo>
                  <a:pt x="1093" y="0"/>
                  <a:pt x="1109" y="3"/>
                  <a:pt x="1001" y="5"/>
                </a:cubicBezTo>
                <a:cubicBezTo>
                  <a:pt x="829" y="6"/>
                  <a:pt x="657" y="14"/>
                  <a:pt x="486" y="19"/>
                </a:cubicBezTo>
                <a:cubicBezTo>
                  <a:pt x="324" y="35"/>
                  <a:pt x="151" y="81"/>
                  <a:pt x="72" y="240"/>
                </a:cubicBezTo>
                <a:cubicBezTo>
                  <a:pt x="53" y="409"/>
                  <a:pt x="33" y="578"/>
                  <a:pt x="22" y="748"/>
                </a:cubicBezTo>
                <a:cubicBezTo>
                  <a:pt x="50" y="1182"/>
                  <a:pt x="0" y="852"/>
                  <a:pt x="58" y="1005"/>
                </a:cubicBezTo>
                <a:cubicBezTo>
                  <a:pt x="94" y="1100"/>
                  <a:pt x="131" y="1195"/>
                  <a:pt x="172" y="1290"/>
                </a:cubicBezTo>
                <a:cubicBezTo>
                  <a:pt x="180" y="1308"/>
                  <a:pt x="204" y="1381"/>
                  <a:pt x="229" y="1398"/>
                </a:cubicBezTo>
                <a:cubicBezTo>
                  <a:pt x="290" y="1439"/>
                  <a:pt x="413" y="1445"/>
                  <a:pt x="479" y="1455"/>
                </a:cubicBezTo>
                <a:cubicBezTo>
                  <a:pt x="700" y="1487"/>
                  <a:pt x="922" y="1508"/>
                  <a:pt x="1144" y="1540"/>
                </a:cubicBezTo>
                <a:cubicBezTo>
                  <a:pt x="1324" y="1532"/>
                  <a:pt x="1506" y="1517"/>
                  <a:pt x="1687" y="1498"/>
                </a:cubicBezTo>
                <a:cubicBezTo>
                  <a:pt x="1717" y="1490"/>
                  <a:pt x="1748" y="1482"/>
                  <a:pt x="1779" y="1476"/>
                </a:cubicBezTo>
                <a:cubicBezTo>
                  <a:pt x="1793" y="1472"/>
                  <a:pt x="1807" y="1471"/>
                  <a:pt x="1822" y="1469"/>
                </a:cubicBezTo>
                <a:cubicBezTo>
                  <a:pt x="1846" y="1464"/>
                  <a:pt x="1894" y="1448"/>
                  <a:pt x="1894" y="1448"/>
                </a:cubicBezTo>
                <a:cubicBezTo>
                  <a:pt x="1948" y="1276"/>
                  <a:pt x="1892" y="964"/>
                  <a:pt x="1815" y="798"/>
                </a:cubicBezTo>
                <a:cubicBezTo>
                  <a:pt x="1793" y="751"/>
                  <a:pt x="1757" y="712"/>
                  <a:pt x="1729" y="669"/>
                </a:cubicBezTo>
                <a:cubicBezTo>
                  <a:pt x="1715" y="469"/>
                  <a:pt x="1722" y="500"/>
                  <a:pt x="1694" y="326"/>
                </a:cubicBezTo>
                <a:cubicBezTo>
                  <a:pt x="1688" y="290"/>
                  <a:pt x="1692" y="249"/>
                  <a:pt x="1672" y="219"/>
                </a:cubicBezTo>
                <a:cubicBezTo>
                  <a:pt x="1659" y="200"/>
                  <a:pt x="1631" y="203"/>
                  <a:pt x="1615" y="197"/>
                </a:cubicBezTo>
                <a:cubicBezTo>
                  <a:pt x="1576" y="182"/>
                  <a:pt x="1538" y="164"/>
                  <a:pt x="1501" y="147"/>
                </a:cubicBezTo>
                <a:cubicBezTo>
                  <a:pt x="1392" y="96"/>
                  <a:pt x="1380" y="65"/>
                  <a:pt x="1265" y="55"/>
                </a:cubicBezTo>
                <a:cubicBezTo>
                  <a:pt x="1226" y="40"/>
                  <a:pt x="1194" y="19"/>
                  <a:pt x="1151" y="19"/>
                </a:cubicBezTo>
                <a:close/>
              </a:path>
            </a:pathLst>
          </a:custGeom>
          <a:noFill/>
          <a:ln w="12700">
            <a:solidFill>
              <a:schemeClr val="tx2"/>
            </a:solidFill>
            <a:round/>
            <a:headEnd/>
            <a:tailEnd/>
          </a:ln>
        </p:spPr>
        <p:txBody>
          <a:bodyPr wrap="none" anchor="ctr">
            <a:prstTxWarp prst="textNoShape">
              <a:avLst/>
            </a:prstTxWarp>
          </a:bodyPr>
          <a:lstStyle/>
          <a:p>
            <a:endParaRPr lang="en-US"/>
          </a:p>
        </p:txBody>
      </p:sp>
      <p:sp>
        <p:nvSpPr>
          <p:cNvPr id="129034" name="Freeform 10"/>
          <p:cNvSpPr>
            <a:spLocks/>
          </p:cNvSpPr>
          <p:nvPr/>
        </p:nvSpPr>
        <p:spPr bwMode="auto">
          <a:xfrm>
            <a:off x="1587500" y="1077913"/>
            <a:ext cx="5578475" cy="4025900"/>
          </a:xfrm>
          <a:custGeom>
            <a:avLst/>
            <a:gdLst>
              <a:gd name="T0" fmla="*/ 2147483647 w 3514"/>
              <a:gd name="T1" fmla="*/ 2147483647 h 2536"/>
              <a:gd name="T2" fmla="*/ 2147483647 w 3514"/>
              <a:gd name="T3" fmla="*/ 2147483647 h 2536"/>
              <a:gd name="T4" fmla="*/ 2147483647 w 3514"/>
              <a:gd name="T5" fmla="*/ 2147483647 h 2536"/>
              <a:gd name="T6" fmla="*/ 2147483647 w 3514"/>
              <a:gd name="T7" fmla="*/ 2147483647 h 2536"/>
              <a:gd name="T8" fmla="*/ 2147483647 w 3514"/>
              <a:gd name="T9" fmla="*/ 2147483647 h 2536"/>
              <a:gd name="T10" fmla="*/ 2147483647 w 3514"/>
              <a:gd name="T11" fmla="*/ 2147483647 h 2536"/>
              <a:gd name="T12" fmla="*/ 2147483647 w 3514"/>
              <a:gd name="T13" fmla="*/ 2147483647 h 2536"/>
              <a:gd name="T14" fmla="*/ 2147483647 w 3514"/>
              <a:gd name="T15" fmla="*/ 2147483647 h 2536"/>
              <a:gd name="T16" fmla="*/ 2147483647 w 3514"/>
              <a:gd name="T17" fmla="*/ 2147483647 h 2536"/>
              <a:gd name="T18" fmla="*/ 2147483647 w 3514"/>
              <a:gd name="T19" fmla="*/ 2147483647 h 2536"/>
              <a:gd name="T20" fmla="*/ 2147483647 w 3514"/>
              <a:gd name="T21" fmla="*/ 2147483647 h 2536"/>
              <a:gd name="T22" fmla="*/ 2147483647 w 3514"/>
              <a:gd name="T23" fmla="*/ 2147483647 h 2536"/>
              <a:gd name="T24" fmla="*/ 2147483647 w 3514"/>
              <a:gd name="T25" fmla="*/ 2147483647 h 2536"/>
              <a:gd name="T26" fmla="*/ 2147483647 w 3514"/>
              <a:gd name="T27" fmla="*/ 2147483647 h 2536"/>
              <a:gd name="T28" fmla="*/ 2147483647 w 3514"/>
              <a:gd name="T29" fmla="*/ 2147483647 h 2536"/>
              <a:gd name="T30" fmla="*/ 2147483647 w 3514"/>
              <a:gd name="T31" fmla="*/ 2147483647 h 2536"/>
              <a:gd name="T32" fmla="*/ 2147483647 w 3514"/>
              <a:gd name="T33" fmla="*/ 2147483647 h 2536"/>
              <a:gd name="T34" fmla="*/ 2147483647 w 3514"/>
              <a:gd name="T35" fmla="*/ 2147483647 h 2536"/>
              <a:gd name="T36" fmla="*/ 2147483647 w 3514"/>
              <a:gd name="T37" fmla="*/ 2147483647 h 2536"/>
              <a:gd name="T38" fmla="*/ 2147483647 w 3514"/>
              <a:gd name="T39" fmla="*/ 2147483647 h 2536"/>
              <a:gd name="T40" fmla="*/ 2147483647 w 3514"/>
              <a:gd name="T41" fmla="*/ 2147483647 h 2536"/>
              <a:gd name="T42" fmla="*/ 2147483647 w 3514"/>
              <a:gd name="T43" fmla="*/ 2147483647 h 2536"/>
              <a:gd name="T44" fmla="*/ 2147483647 w 3514"/>
              <a:gd name="T45" fmla="*/ 2147483647 h 2536"/>
              <a:gd name="T46" fmla="*/ 2147483647 w 3514"/>
              <a:gd name="T47" fmla="*/ 2147483647 h 2536"/>
              <a:gd name="T48" fmla="*/ 2147483647 w 3514"/>
              <a:gd name="T49" fmla="*/ 2147483647 h 2536"/>
              <a:gd name="T50" fmla="*/ 2147483647 w 3514"/>
              <a:gd name="T51" fmla="*/ 2147483647 h 2536"/>
              <a:gd name="T52" fmla="*/ 2147483647 w 3514"/>
              <a:gd name="T53" fmla="*/ 0 h 2536"/>
              <a:gd name="T54" fmla="*/ 2147483647 w 3514"/>
              <a:gd name="T55" fmla="*/ 2147483647 h 2536"/>
              <a:gd name="T56" fmla="*/ 2147483647 w 3514"/>
              <a:gd name="T57" fmla="*/ 2147483647 h 2536"/>
              <a:gd name="T58" fmla="*/ 2147483647 w 3514"/>
              <a:gd name="T59" fmla="*/ 2147483647 h 2536"/>
              <a:gd name="T60" fmla="*/ 2147483647 w 3514"/>
              <a:gd name="T61" fmla="*/ 2147483647 h 2536"/>
              <a:gd name="T62" fmla="*/ 2147483647 w 3514"/>
              <a:gd name="T63" fmla="*/ 2147483647 h 2536"/>
              <a:gd name="T64" fmla="*/ 2147483647 w 3514"/>
              <a:gd name="T65" fmla="*/ 2147483647 h 2536"/>
              <a:gd name="T66" fmla="*/ 2147483647 w 3514"/>
              <a:gd name="T67" fmla="*/ 2147483647 h 2536"/>
              <a:gd name="T68" fmla="*/ 2147483647 w 3514"/>
              <a:gd name="T69" fmla="*/ 2147483647 h 2536"/>
              <a:gd name="T70" fmla="*/ 2147483647 w 3514"/>
              <a:gd name="T71" fmla="*/ 2147483647 h 2536"/>
              <a:gd name="T72" fmla="*/ 2147483647 w 3514"/>
              <a:gd name="T73" fmla="*/ 2147483647 h 2536"/>
              <a:gd name="T74" fmla="*/ 2147483647 w 3514"/>
              <a:gd name="T75" fmla="*/ 2147483647 h 2536"/>
              <a:gd name="T76" fmla="*/ 2147483647 w 3514"/>
              <a:gd name="T77" fmla="*/ 2147483647 h 2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14"/>
              <a:gd name="T118" fmla="*/ 0 h 2536"/>
              <a:gd name="T119" fmla="*/ 3514 w 3514"/>
              <a:gd name="T120" fmla="*/ 2536 h 2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14" h="2536">
                <a:moveTo>
                  <a:pt x="71" y="871"/>
                </a:moveTo>
                <a:cubicBezTo>
                  <a:pt x="160" y="892"/>
                  <a:pt x="388" y="822"/>
                  <a:pt x="400" y="821"/>
                </a:cubicBezTo>
                <a:cubicBezTo>
                  <a:pt x="688" y="789"/>
                  <a:pt x="973" y="770"/>
                  <a:pt x="1264" y="764"/>
                </a:cubicBezTo>
                <a:cubicBezTo>
                  <a:pt x="1468" y="770"/>
                  <a:pt x="1583" y="789"/>
                  <a:pt x="1772" y="835"/>
                </a:cubicBezTo>
                <a:cubicBezTo>
                  <a:pt x="1812" y="863"/>
                  <a:pt x="1858" y="879"/>
                  <a:pt x="1900" y="907"/>
                </a:cubicBezTo>
                <a:cubicBezTo>
                  <a:pt x="1929" y="926"/>
                  <a:pt x="1986" y="971"/>
                  <a:pt x="1986" y="971"/>
                </a:cubicBezTo>
                <a:cubicBezTo>
                  <a:pt x="2032" y="1067"/>
                  <a:pt x="2041" y="1197"/>
                  <a:pt x="2064" y="1300"/>
                </a:cubicBezTo>
                <a:cubicBezTo>
                  <a:pt x="2102" y="1475"/>
                  <a:pt x="2172" y="1828"/>
                  <a:pt x="2172" y="1828"/>
                </a:cubicBezTo>
                <a:cubicBezTo>
                  <a:pt x="2174" y="1873"/>
                  <a:pt x="2177" y="1918"/>
                  <a:pt x="2179" y="1964"/>
                </a:cubicBezTo>
                <a:cubicBezTo>
                  <a:pt x="2187" y="2189"/>
                  <a:pt x="2175" y="2126"/>
                  <a:pt x="2207" y="2257"/>
                </a:cubicBezTo>
                <a:cubicBezTo>
                  <a:pt x="2216" y="2296"/>
                  <a:pt x="2214" y="2333"/>
                  <a:pt x="2250" y="2357"/>
                </a:cubicBezTo>
                <a:cubicBezTo>
                  <a:pt x="2252" y="2366"/>
                  <a:pt x="2252" y="2377"/>
                  <a:pt x="2257" y="2386"/>
                </a:cubicBezTo>
                <a:cubicBezTo>
                  <a:pt x="2257" y="2387"/>
                  <a:pt x="2328" y="2519"/>
                  <a:pt x="2350" y="2528"/>
                </a:cubicBezTo>
                <a:cubicBezTo>
                  <a:pt x="2370" y="2535"/>
                  <a:pt x="2392" y="2533"/>
                  <a:pt x="2414" y="2536"/>
                </a:cubicBezTo>
                <a:cubicBezTo>
                  <a:pt x="2535" y="2503"/>
                  <a:pt x="2485" y="2513"/>
                  <a:pt x="2564" y="2500"/>
                </a:cubicBezTo>
                <a:cubicBezTo>
                  <a:pt x="2600" y="2485"/>
                  <a:pt x="2634" y="2480"/>
                  <a:pt x="2672" y="2471"/>
                </a:cubicBezTo>
                <a:cubicBezTo>
                  <a:pt x="2794" y="2440"/>
                  <a:pt x="2910" y="2404"/>
                  <a:pt x="3036" y="2386"/>
                </a:cubicBezTo>
                <a:cubicBezTo>
                  <a:pt x="3086" y="2360"/>
                  <a:pt x="3158" y="2341"/>
                  <a:pt x="3186" y="2286"/>
                </a:cubicBezTo>
                <a:cubicBezTo>
                  <a:pt x="3215" y="2227"/>
                  <a:pt x="3264" y="2107"/>
                  <a:pt x="3264" y="2107"/>
                </a:cubicBezTo>
                <a:cubicBezTo>
                  <a:pt x="3287" y="1978"/>
                  <a:pt x="3327" y="1856"/>
                  <a:pt x="3350" y="1728"/>
                </a:cubicBezTo>
                <a:cubicBezTo>
                  <a:pt x="3359" y="1540"/>
                  <a:pt x="3352" y="1594"/>
                  <a:pt x="3386" y="1378"/>
                </a:cubicBezTo>
                <a:cubicBezTo>
                  <a:pt x="3408" y="1232"/>
                  <a:pt x="3457" y="943"/>
                  <a:pt x="3457" y="943"/>
                </a:cubicBezTo>
                <a:cubicBezTo>
                  <a:pt x="3454" y="845"/>
                  <a:pt x="3514" y="717"/>
                  <a:pt x="3443" y="650"/>
                </a:cubicBezTo>
                <a:cubicBezTo>
                  <a:pt x="3284" y="500"/>
                  <a:pt x="3080" y="416"/>
                  <a:pt x="2864" y="393"/>
                </a:cubicBezTo>
                <a:cubicBezTo>
                  <a:pt x="2770" y="361"/>
                  <a:pt x="2667" y="348"/>
                  <a:pt x="2586" y="293"/>
                </a:cubicBezTo>
                <a:cubicBezTo>
                  <a:pt x="2534" y="257"/>
                  <a:pt x="2493" y="208"/>
                  <a:pt x="2443" y="171"/>
                </a:cubicBezTo>
                <a:cubicBezTo>
                  <a:pt x="2361" y="111"/>
                  <a:pt x="2266" y="47"/>
                  <a:pt x="2172" y="0"/>
                </a:cubicBezTo>
                <a:cubicBezTo>
                  <a:pt x="2109" y="24"/>
                  <a:pt x="2047" y="44"/>
                  <a:pt x="1986" y="71"/>
                </a:cubicBezTo>
                <a:cubicBezTo>
                  <a:pt x="1950" y="86"/>
                  <a:pt x="1915" y="118"/>
                  <a:pt x="1879" y="128"/>
                </a:cubicBezTo>
                <a:cubicBezTo>
                  <a:pt x="1848" y="136"/>
                  <a:pt x="1816" y="135"/>
                  <a:pt x="1786" y="142"/>
                </a:cubicBezTo>
                <a:cubicBezTo>
                  <a:pt x="1635" y="175"/>
                  <a:pt x="1489" y="221"/>
                  <a:pt x="1336" y="235"/>
                </a:cubicBezTo>
                <a:cubicBezTo>
                  <a:pt x="1159" y="271"/>
                  <a:pt x="979" y="266"/>
                  <a:pt x="800" y="271"/>
                </a:cubicBezTo>
                <a:cubicBezTo>
                  <a:pt x="581" y="361"/>
                  <a:pt x="727" y="302"/>
                  <a:pt x="393" y="428"/>
                </a:cubicBezTo>
                <a:cubicBezTo>
                  <a:pt x="315" y="456"/>
                  <a:pt x="245" y="486"/>
                  <a:pt x="164" y="500"/>
                </a:cubicBezTo>
                <a:cubicBezTo>
                  <a:pt x="123" y="513"/>
                  <a:pt x="138" y="506"/>
                  <a:pt x="86" y="550"/>
                </a:cubicBezTo>
                <a:cubicBezTo>
                  <a:pt x="73" y="560"/>
                  <a:pt x="61" y="573"/>
                  <a:pt x="50" y="585"/>
                </a:cubicBezTo>
                <a:cubicBezTo>
                  <a:pt x="42" y="592"/>
                  <a:pt x="29" y="607"/>
                  <a:pt x="29" y="607"/>
                </a:cubicBezTo>
                <a:cubicBezTo>
                  <a:pt x="0" y="682"/>
                  <a:pt x="29" y="758"/>
                  <a:pt x="64" y="828"/>
                </a:cubicBezTo>
                <a:cubicBezTo>
                  <a:pt x="72" y="861"/>
                  <a:pt x="71" y="847"/>
                  <a:pt x="71" y="871"/>
                </a:cubicBezTo>
                <a:close/>
              </a:path>
            </a:pathLst>
          </a:custGeom>
          <a:noFill/>
          <a:ln w="12700">
            <a:solidFill>
              <a:schemeClr val="tx2"/>
            </a:solidFill>
            <a:round/>
            <a:headEnd/>
            <a:tailEnd/>
          </a:ln>
        </p:spPr>
        <p:txBody>
          <a:bodyPr wrap="none" anchor="ctr">
            <a:prstTxWarp prst="textNoShape">
              <a:avLst/>
            </a:prstTxWarp>
          </a:bodyPr>
          <a:lstStyle/>
          <a:p>
            <a:endParaRPr lang="en-US"/>
          </a:p>
        </p:txBody>
      </p:sp>
      <p:sp>
        <p:nvSpPr>
          <p:cNvPr id="129035" name="Line 11"/>
          <p:cNvSpPr>
            <a:spLocks noChangeShapeType="1"/>
          </p:cNvSpPr>
          <p:nvPr/>
        </p:nvSpPr>
        <p:spPr bwMode="auto">
          <a:xfrm flipH="1" flipV="1">
            <a:off x="2362200" y="2057400"/>
            <a:ext cx="304800" cy="16764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29036" name="Line 12"/>
          <p:cNvSpPr>
            <a:spLocks noChangeShapeType="1"/>
          </p:cNvSpPr>
          <p:nvPr/>
        </p:nvSpPr>
        <p:spPr bwMode="auto">
          <a:xfrm flipV="1">
            <a:off x="2667000" y="1828800"/>
            <a:ext cx="609600" cy="19050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29037" name="Line 13"/>
          <p:cNvSpPr>
            <a:spLocks noChangeShapeType="1"/>
          </p:cNvSpPr>
          <p:nvPr/>
        </p:nvSpPr>
        <p:spPr bwMode="auto">
          <a:xfrm flipV="1">
            <a:off x="3505200" y="2667000"/>
            <a:ext cx="1447800" cy="10668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29038" name="Line 14"/>
          <p:cNvSpPr>
            <a:spLocks noChangeShapeType="1"/>
          </p:cNvSpPr>
          <p:nvPr/>
        </p:nvSpPr>
        <p:spPr bwMode="auto">
          <a:xfrm flipV="1">
            <a:off x="3733800" y="4114800"/>
            <a:ext cx="1524000" cy="4572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29039" name="Line 15"/>
          <p:cNvSpPr>
            <a:spLocks noChangeShapeType="1"/>
          </p:cNvSpPr>
          <p:nvPr/>
        </p:nvSpPr>
        <p:spPr bwMode="auto">
          <a:xfrm flipV="1">
            <a:off x="3733800" y="4343400"/>
            <a:ext cx="2895600" cy="2286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29040" name="Text Box 16"/>
          <p:cNvSpPr txBox="1">
            <a:spLocks noChangeArrowheads="1"/>
          </p:cNvSpPr>
          <p:nvPr/>
        </p:nvSpPr>
        <p:spPr bwMode="auto">
          <a:xfrm>
            <a:off x="2574925" y="4854575"/>
            <a:ext cx="482600" cy="457200"/>
          </a:xfrm>
          <a:prstGeom prst="rect">
            <a:avLst/>
          </a:prstGeom>
          <a:noFill/>
          <a:ln w="12700">
            <a:noFill/>
            <a:miter lim="800000"/>
            <a:headEnd/>
            <a:tailEnd/>
          </a:ln>
        </p:spPr>
        <p:txBody>
          <a:bodyPr wrap="none">
            <a:prstTxWarp prst="textNoShape">
              <a:avLst/>
            </a:prstTxWarp>
            <a:spAutoFit/>
          </a:bodyPr>
          <a:lstStyle/>
          <a:p>
            <a:r>
              <a:rPr lang="en-US"/>
              <a:t>T</a:t>
            </a:r>
            <a:r>
              <a:rPr lang="en-US" baseline="-25000"/>
              <a:t>1</a:t>
            </a:r>
            <a:endParaRPr lang="en-US"/>
          </a:p>
        </p:txBody>
      </p:sp>
      <p:sp>
        <p:nvSpPr>
          <p:cNvPr id="129041" name="Text Box 17"/>
          <p:cNvSpPr txBox="1">
            <a:spLocks noChangeArrowheads="1"/>
          </p:cNvSpPr>
          <p:nvPr/>
        </p:nvSpPr>
        <p:spPr bwMode="auto">
          <a:xfrm>
            <a:off x="457200" y="2438400"/>
            <a:ext cx="1557338" cy="822325"/>
          </a:xfrm>
          <a:prstGeom prst="rect">
            <a:avLst/>
          </a:prstGeom>
          <a:noFill/>
          <a:ln w="12700">
            <a:noFill/>
            <a:miter lim="800000"/>
            <a:headEnd/>
            <a:tailEnd/>
          </a:ln>
        </p:spPr>
        <p:txBody>
          <a:bodyPr wrap="none">
            <a:prstTxWarp prst="textNoShape">
              <a:avLst/>
            </a:prstTxWarp>
            <a:spAutoFit/>
          </a:bodyPr>
          <a:lstStyle/>
          <a:p>
            <a:r>
              <a:rPr lang="en-US"/>
              <a:t>"Dangling'</a:t>
            </a:r>
          </a:p>
          <a:p>
            <a:r>
              <a:rPr lang="en-US"/>
              <a:t>     link</a:t>
            </a:r>
          </a:p>
        </p:txBody>
      </p:sp>
      <p:sp>
        <p:nvSpPr>
          <p:cNvPr id="129042" name="Line 18"/>
          <p:cNvSpPr>
            <a:spLocks noChangeShapeType="1"/>
          </p:cNvSpPr>
          <p:nvPr/>
        </p:nvSpPr>
        <p:spPr bwMode="auto">
          <a:xfrm flipV="1">
            <a:off x="1828800" y="2743200"/>
            <a:ext cx="609600" cy="76200"/>
          </a:xfrm>
          <a:prstGeom prst="line">
            <a:avLst/>
          </a:prstGeom>
          <a:noFill/>
          <a:ln w="12700">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1074" name="Text Box 2"/>
          <p:cNvSpPr txBox="1">
            <a:spLocks noChangeArrowheads="1"/>
          </p:cNvSpPr>
          <p:nvPr/>
        </p:nvSpPr>
        <p:spPr bwMode="auto">
          <a:xfrm>
            <a:off x="898525" y="815975"/>
            <a:ext cx="3133725" cy="457200"/>
          </a:xfrm>
          <a:prstGeom prst="rect">
            <a:avLst/>
          </a:prstGeom>
          <a:noFill/>
          <a:ln w="12700">
            <a:noFill/>
            <a:miter lim="800000"/>
            <a:headEnd/>
            <a:tailEnd/>
          </a:ln>
        </p:spPr>
        <p:txBody>
          <a:bodyPr wrap="none">
            <a:prstTxWarp prst="textNoShape">
              <a:avLst/>
            </a:prstTxWarp>
            <a:spAutoFit/>
          </a:bodyPr>
          <a:lstStyle/>
          <a:p>
            <a:r>
              <a:rPr lang="en-US"/>
              <a:t>Proof by contradiction</a:t>
            </a:r>
          </a:p>
        </p:txBody>
      </p:sp>
      <p:sp>
        <p:nvSpPr>
          <p:cNvPr id="131075" name="Line 3"/>
          <p:cNvSpPr>
            <a:spLocks noChangeShapeType="1"/>
          </p:cNvSpPr>
          <p:nvPr/>
        </p:nvSpPr>
        <p:spPr bwMode="auto">
          <a:xfrm flipV="1">
            <a:off x="1676400" y="3733800"/>
            <a:ext cx="990600" cy="533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76" name="Line 4"/>
          <p:cNvSpPr>
            <a:spLocks noChangeShapeType="1"/>
          </p:cNvSpPr>
          <p:nvPr/>
        </p:nvSpPr>
        <p:spPr bwMode="auto">
          <a:xfrm>
            <a:off x="2667000" y="3733800"/>
            <a:ext cx="381000" cy="914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77" name="Line 5"/>
          <p:cNvSpPr>
            <a:spLocks noChangeShapeType="1"/>
          </p:cNvSpPr>
          <p:nvPr/>
        </p:nvSpPr>
        <p:spPr bwMode="auto">
          <a:xfrm flipH="1">
            <a:off x="2514600" y="4648200"/>
            <a:ext cx="533400" cy="152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78" name="Line 6"/>
          <p:cNvSpPr>
            <a:spLocks noChangeShapeType="1"/>
          </p:cNvSpPr>
          <p:nvPr/>
        </p:nvSpPr>
        <p:spPr bwMode="auto">
          <a:xfrm flipV="1">
            <a:off x="2895600" y="4191000"/>
            <a:ext cx="533400" cy="762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79" name="Line 7"/>
          <p:cNvSpPr>
            <a:spLocks noChangeShapeType="1"/>
          </p:cNvSpPr>
          <p:nvPr/>
        </p:nvSpPr>
        <p:spPr bwMode="auto">
          <a:xfrm>
            <a:off x="3429000" y="4191000"/>
            <a:ext cx="304800" cy="381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80" name="Line 8"/>
          <p:cNvSpPr>
            <a:spLocks noChangeShapeType="1"/>
          </p:cNvSpPr>
          <p:nvPr/>
        </p:nvSpPr>
        <p:spPr bwMode="auto">
          <a:xfrm flipV="1">
            <a:off x="3429000" y="3733800"/>
            <a:ext cx="76200" cy="4572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81" name="Freeform 9"/>
          <p:cNvSpPr>
            <a:spLocks/>
          </p:cNvSpPr>
          <p:nvPr/>
        </p:nvSpPr>
        <p:spPr bwMode="auto">
          <a:xfrm>
            <a:off x="1166813" y="3043238"/>
            <a:ext cx="3092450" cy="2444750"/>
          </a:xfrm>
          <a:custGeom>
            <a:avLst/>
            <a:gdLst>
              <a:gd name="T0" fmla="*/ 2147483647 w 1948"/>
              <a:gd name="T1" fmla="*/ 2147483647 h 1540"/>
              <a:gd name="T2" fmla="*/ 2147483647 w 1948"/>
              <a:gd name="T3" fmla="*/ 2147483647 h 1540"/>
              <a:gd name="T4" fmla="*/ 2147483647 w 1948"/>
              <a:gd name="T5" fmla="*/ 2147483647 h 1540"/>
              <a:gd name="T6" fmla="*/ 2147483647 w 1948"/>
              <a:gd name="T7" fmla="*/ 2147483647 h 1540"/>
              <a:gd name="T8" fmla="*/ 2147483647 w 1948"/>
              <a:gd name="T9" fmla="*/ 2147483647 h 1540"/>
              <a:gd name="T10" fmla="*/ 2147483647 w 1948"/>
              <a:gd name="T11" fmla="*/ 2147483647 h 1540"/>
              <a:gd name="T12" fmla="*/ 2147483647 w 1948"/>
              <a:gd name="T13" fmla="*/ 2147483647 h 1540"/>
              <a:gd name="T14" fmla="*/ 2147483647 w 1948"/>
              <a:gd name="T15" fmla="*/ 2147483647 h 1540"/>
              <a:gd name="T16" fmla="*/ 2147483647 w 1948"/>
              <a:gd name="T17" fmla="*/ 2147483647 h 1540"/>
              <a:gd name="T18" fmla="*/ 2147483647 w 1948"/>
              <a:gd name="T19" fmla="*/ 2147483647 h 1540"/>
              <a:gd name="T20" fmla="*/ 2147483647 w 1948"/>
              <a:gd name="T21" fmla="*/ 2147483647 h 1540"/>
              <a:gd name="T22" fmla="*/ 2147483647 w 1948"/>
              <a:gd name="T23" fmla="*/ 2147483647 h 1540"/>
              <a:gd name="T24" fmla="*/ 2147483647 w 1948"/>
              <a:gd name="T25" fmla="*/ 2147483647 h 1540"/>
              <a:gd name="T26" fmla="*/ 2147483647 w 1948"/>
              <a:gd name="T27" fmla="*/ 2147483647 h 1540"/>
              <a:gd name="T28" fmla="*/ 2147483647 w 1948"/>
              <a:gd name="T29" fmla="*/ 2147483647 h 1540"/>
              <a:gd name="T30" fmla="*/ 2147483647 w 1948"/>
              <a:gd name="T31" fmla="*/ 2147483647 h 1540"/>
              <a:gd name="T32" fmla="*/ 2147483647 w 1948"/>
              <a:gd name="T33" fmla="*/ 2147483647 h 1540"/>
              <a:gd name="T34" fmla="*/ 2147483647 w 1948"/>
              <a:gd name="T35" fmla="*/ 2147483647 h 1540"/>
              <a:gd name="T36" fmla="*/ 2147483647 w 1948"/>
              <a:gd name="T37" fmla="*/ 2147483647 h 1540"/>
              <a:gd name="T38" fmla="*/ 2147483647 w 1948"/>
              <a:gd name="T39" fmla="*/ 2147483647 h 1540"/>
              <a:gd name="T40" fmla="*/ 2147483647 w 1948"/>
              <a:gd name="T41" fmla="*/ 2147483647 h 1540"/>
              <a:gd name="T42" fmla="*/ 2147483647 w 1948"/>
              <a:gd name="T43" fmla="*/ 2147483647 h 15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48"/>
              <a:gd name="T67" fmla="*/ 0 h 1540"/>
              <a:gd name="T68" fmla="*/ 1948 w 1948"/>
              <a:gd name="T69" fmla="*/ 1540 h 15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48" h="1540">
                <a:moveTo>
                  <a:pt x="1151" y="19"/>
                </a:moveTo>
                <a:cubicBezTo>
                  <a:pt x="1093" y="0"/>
                  <a:pt x="1109" y="3"/>
                  <a:pt x="1001" y="5"/>
                </a:cubicBezTo>
                <a:cubicBezTo>
                  <a:pt x="829" y="6"/>
                  <a:pt x="657" y="14"/>
                  <a:pt x="486" y="19"/>
                </a:cubicBezTo>
                <a:cubicBezTo>
                  <a:pt x="324" y="35"/>
                  <a:pt x="151" y="81"/>
                  <a:pt x="72" y="240"/>
                </a:cubicBezTo>
                <a:cubicBezTo>
                  <a:pt x="53" y="409"/>
                  <a:pt x="33" y="578"/>
                  <a:pt x="22" y="748"/>
                </a:cubicBezTo>
                <a:cubicBezTo>
                  <a:pt x="50" y="1182"/>
                  <a:pt x="0" y="852"/>
                  <a:pt x="58" y="1005"/>
                </a:cubicBezTo>
                <a:cubicBezTo>
                  <a:pt x="94" y="1100"/>
                  <a:pt x="131" y="1195"/>
                  <a:pt x="172" y="1290"/>
                </a:cubicBezTo>
                <a:cubicBezTo>
                  <a:pt x="180" y="1308"/>
                  <a:pt x="204" y="1381"/>
                  <a:pt x="229" y="1398"/>
                </a:cubicBezTo>
                <a:cubicBezTo>
                  <a:pt x="290" y="1439"/>
                  <a:pt x="413" y="1445"/>
                  <a:pt x="479" y="1455"/>
                </a:cubicBezTo>
                <a:cubicBezTo>
                  <a:pt x="700" y="1487"/>
                  <a:pt x="922" y="1508"/>
                  <a:pt x="1144" y="1540"/>
                </a:cubicBezTo>
                <a:cubicBezTo>
                  <a:pt x="1324" y="1532"/>
                  <a:pt x="1506" y="1517"/>
                  <a:pt x="1687" y="1498"/>
                </a:cubicBezTo>
                <a:cubicBezTo>
                  <a:pt x="1717" y="1490"/>
                  <a:pt x="1748" y="1482"/>
                  <a:pt x="1779" y="1476"/>
                </a:cubicBezTo>
                <a:cubicBezTo>
                  <a:pt x="1793" y="1472"/>
                  <a:pt x="1807" y="1471"/>
                  <a:pt x="1822" y="1469"/>
                </a:cubicBezTo>
                <a:cubicBezTo>
                  <a:pt x="1846" y="1464"/>
                  <a:pt x="1894" y="1448"/>
                  <a:pt x="1894" y="1448"/>
                </a:cubicBezTo>
                <a:cubicBezTo>
                  <a:pt x="1948" y="1276"/>
                  <a:pt x="1892" y="964"/>
                  <a:pt x="1815" y="798"/>
                </a:cubicBezTo>
                <a:cubicBezTo>
                  <a:pt x="1793" y="751"/>
                  <a:pt x="1757" y="712"/>
                  <a:pt x="1729" y="669"/>
                </a:cubicBezTo>
                <a:cubicBezTo>
                  <a:pt x="1715" y="469"/>
                  <a:pt x="1722" y="500"/>
                  <a:pt x="1694" y="326"/>
                </a:cubicBezTo>
                <a:cubicBezTo>
                  <a:pt x="1688" y="290"/>
                  <a:pt x="1692" y="249"/>
                  <a:pt x="1672" y="219"/>
                </a:cubicBezTo>
                <a:cubicBezTo>
                  <a:pt x="1659" y="200"/>
                  <a:pt x="1631" y="203"/>
                  <a:pt x="1615" y="197"/>
                </a:cubicBezTo>
                <a:cubicBezTo>
                  <a:pt x="1576" y="182"/>
                  <a:pt x="1538" y="164"/>
                  <a:pt x="1501" y="147"/>
                </a:cubicBezTo>
                <a:cubicBezTo>
                  <a:pt x="1392" y="96"/>
                  <a:pt x="1380" y="65"/>
                  <a:pt x="1265" y="55"/>
                </a:cubicBezTo>
                <a:cubicBezTo>
                  <a:pt x="1226" y="40"/>
                  <a:pt x="1194" y="19"/>
                  <a:pt x="1151" y="19"/>
                </a:cubicBezTo>
                <a:close/>
              </a:path>
            </a:pathLst>
          </a:custGeom>
          <a:noFill/>
          <a:ln w="12700">
            <a:solidFill>
              <a:schemeClr val="tx2"/>
            </a:solidFill>
            <a:round/>
            <a:headEnd/>
            <a:tailEnd/>
          </a:ln>
        </p:spPr>
        <p:txBody>
          <a:bodyPr wrap="none" anchor="ctr">
            <a:prstTxWarp prst="textNoShape">
              <a:avLst/>
            </a:prstTxWarp>
          </a:bodyPr>
          <a:lstStyle/>
          <a:p>
            <a:endParaRPr lang="en-US"/>
          </a:p>
        </p:txBody>
      </p:sp>
      <p:sp>
        <p:nvSpPr>
          <p:cNvPr id="131082" name="Freeform 10"/>
          <p:cNvSpPr>
            <a:spLocks/>
          </p:cNvSpPr>
          <p:nvPr/>
        </p:nvSpPr>
        <p:spPr bwMode="auto">
          <a:xfrm>
            <a:off x="1587500" y="1077913"/>
            <a:ext cx="5578475" cy="4025900"/>
          </a:xfrm>
          <a:custGeom>
            <a:avLst/>
            <a:gdLst>
              <a:gd name="T0" fmla="*/ 2147483647 w 3514"/>
              <a:gd name="T1" fmla="*/ 2147483647 h 2536"/>
              <a:gd name="T2" fmla="*/ 2147483647 w 3514"/>
              <a:gd name="T3" fmla="*/ 2147483647 h 2536"/>
              <a:gd name="T4" fmla="*/ 2147483647 w 3514"/>
              <a:gd name="T5" fmla="*/ 2147483647 h 2536"/>
              <a:gd name="T6" fmla="*/ 2147483647 w 3514"/>
              <a:gd name="T7" fmla="*/ 2147483647 h 2536"/>
              <a:gd name="T8" fmla="*/ 2147483647 w 3514"/>
              <a:gd name="T9" fmla="*/ 2147483647 h 2536"/>
              <a:gd name="T10" fmla="*/ 2147483647 w 3514"/>
              <a:gd name="T11" fmla="*/ 2147483647 h 2536"/>
              <a:gd name="T12" fmla="*/ 2147483647 w 3514"/>
              <a:gd name="T13" fmla="*/ 2147483647 h 2536"/>
              <a:gd name="T14" fmla="*/ 2147483647 w 3514"/>
              <a:gd name="T15" fmla="*/ 2147483647 h 2536"/>
              <a:gd name="T16" fmla="*/ 2147483647 w 3514"/>
              <a:gd name="T17" fmla="*/ 2147483647 h 2536"/>
              <a:gd name="T18" fmla="*/ 2147483647 w 3514"/>
              <a:gd name="T19" fmla="*/ 2147483647 h 2536"/>
              <a:gd name="T20" fmla="*/ 2147483647 w 3514"/>
              <a:gd name="T21" fmla="*/ 2147483647 h 2536"/>
              <a:gd name="T22" fmla="*/ 2147483647 w 3514"/>
              <a:gd name="T23" fmla="*/ 2147483647 h 2536"/>
              <a:gd name="T24" fmla="*/ 2147483647 w 3514"/>
              <a:gd name="T25" fmla="*/ 2147483647 h 2536"/>
              <a:gd name="T26" fmla="*/ 2147483647 w 3514"/>
              <a:gd name="T27" fmla="*/ 2147483647 h 2536"/>
              <a:gd name="T28" fmla="*/ 2147483647 w 3514"/>
              <a:gd name="T29" fmla="*/ 2147483647 h 2536"/>
              <a:gd name="T30" fmla="*/ 2147483647 w 3514"/>
              <a:gd name="T31" fmla="*/ 2147483647 h 2536"/>
              <a:gd name="T32" fmla="*/ 2147483647 w 3514"/>
              <a:gd name="T33" fmla="*/ 2147483647 h 2536"/>
              <a:gd name="T34" fmla="*/ 2147483647 w 3514"/>
              <a:gd name="T35" fmla="*/ 2147483647 h 2536"/>
              <a:gd name="T36" fmla="*/ 2147483647 w 3514"/>
              <a:gd name="T37" fmla="*/ 2147483647 h 2536"/>
              <a:gd name="T38" fmla="*/ 2147483647 w 3514"/>
              <a:gd name="T39" fmla="*/ 2147483647 h 2536"/>
              <a:gd name="T40" fmla="*/ 2147483647 w 3514"/>
              <a:gd name="T41" fmla="*/ 2147483647 h 2536"/>
              <a:gd name="T42" fmla="*/ 2147483647 w 3514"/>
              <a:gd name="T43" fmla="*/ 2147483647 h 2536"/>
              <a:gd name="T44" fmla="*/ 2147483647 w 3514"/>
              <a:gd name="T45" fmla="*/ 2147483647 h 2536"/>
              <a:gd name="T46" fmla="*/ 2147483647 w 3514"/>
              <a:gd name="T47" fmla="*/ 2147483647 h 2536"/>
              <a:gd name="T48" fmla="*/ 2147483647 w 3514"/>
              <a:gd name="T49" fmla="*/ 2147483647 h 2536"/>
              <a:gd name="T50" fmla="*/ 2147483647 w 3514"/>
              <a:gd name="T51" fmla="*/ 2147483647 h 2536"/>
              <a:gd name="T52" fmla="*/ 2147483647 w 3514"/>
              <a:gd name="T53" fmla="*/ 0 h 2536"/>
              <a:gd name="T54" fmla="*/ 2147483647 w 3514"/>
              <a:gd name="T55" fmla="*/ 2147483647 h 2536"/>
              <a:gd name="T56" fmla="*/ 2147483647 w 3514"/>
              <a:gd name="T57" fmla="*/ 2147483647 h 2536"/>
              <a:gd name="T58" fmla="*/ 2147483647 w 3514"/>
              <a:gd name="T59" fmla="*/ 2147483647 h 2536"/>
              <a:gd name="T60" fmla="*/ 2147483647 w 3514"/>
              <a:gd name="T61" fmla="*/ 2147483647 h 2536"/>
              <a:gd name="T62" fmla="*/ 2147483647 w 3514"/>
              <a:gd name="T63" fmla="*/ 2147483647 h 2536"/>
              <a:gd name="T64" fmla="*/ 2147483647 w 3514"/>
              <a:gd name="T65" fmla="*/ 2147483647 h 2536"/>
              <a:gd name="T66" fmla="*/ 2147483647 w 3514"/>
              <a:gd name="T67" fmla="*/ 2147483647 h 2536"/>
              <a:gd name="T68" fmla="*/ 2147483647 w 3514"/>
              <a:gd name="T69" fmla="*/ 2147483647 h 2536"/>
              <a:gd name="T70" fmla="*/ 2147483647 w 3514"/>
              <a:gd name="T71" fmla="*/ 2147483647 h 2536"/>
              <a:gd name="T72" fmla="*/ 2147483647 w 3514"/>
              <a:gd name="T73" fmla="*/ 2147483647 h 2536"/>
              <a:gd name="T74" fmla="*/ 2147483647 w 3514"/>
              <a:gd name="T75" fmla="*/ 2147483647 h 2536"/>
              <a:gd name="T76" fmla="*/ 2147483647 w 3514"/>
              <a:gd name="T77" fmla="*/ 2147483647 h 2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14"/>
              <a:gd name="T118" fmla="*/ 0 h 2536"/>
              <a:gd name="T119" fmla="*/ 3514 w 3514"/>
              <a:gd name="T120" fmla="*/ 2536 h 2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14" h="2536">
                <a:moveTo>
                  <a:pt x="71" y="871"/>
                </a:moveTo>
                <a:cubicBezTo>
                  <a:pt x="160" y="892"/>
                  <a:pt x="388" y="822"/>
                  <a:pt x="400" y="821"/>
                </a:cubicBezTo>
                <a:cubicBezTo>
                  <a:pt x="688" y="789"/>
                  <a:pt x="973" y="770"/>
                  <a:pt x="1264" y="764"/>
                </a:cubicBezTo>
                <a:cubicBezTo>
                  <a:pt x="1468" y="770"/>
                  <a:pt x="1583" y="789"/>
                  <a:pt x="1772" y="835"/>
                </a:cubicBezTo>
                <a:cubicBezTo>
                  <a:pt x="1812" y="863"/>
                  <a:pt x="1858" y="879"/>
                  <a:pt x="1900" y="907"/>
                </a:cubicBezTo>
                <a:cubicBezTo>
                  <a:pt x="1929" y="926"/>
                  <a:pt x="1986" y="971"/>
                  <a:pt x="1986" y="971"/>
                </a:cubicBezTo>
                <a:cubicBezTo>
                  <a:pt x="2032" y="1067"/>
                  <a:pt x="2041" y="1197"/>
                  <a:pt x="2064" y="1300"/>
                </a:cubicBezTo>
                <a:cubicBezTo>
                  <a:pt x="2102" y="1475"/>
                  <a:pt x="2172" y="1828"/>
                  <a:pt x="2172" y="1828"/>
                </a:cubicBezTo>
                <a:cubicBezTo>
                  <a:pt x="2174" y="1873"/>
                  <a:pt x="2177" y="1918"/>
                  <a:pt x="2179" y="1964"/>
                </a:cubicBezTo>
                <a:cubicBezTo>
                  <a:pt x="2187" y="2189"/>
                  <a:pt x="2175" y="2126"/>
                  <a:pt x="2207" y="2257"/>
                </a:cubicBezTo>
                <a:cubicBezTo>
                  <a:pt x="2216" y="2296"/>
                  <a:pt x="2214" y="2333"/>
                  <a:pt x="2250" y="2357"/>
                </a:cubicBezTo>
                <a:cubicBezTo>
                  <a:pt x="2252" y="2366"/>
                  <a:pt x="2252" y="2377"/>
                  <a:pt x="2257" y="2386"/>
                </a:cubicBezTo>
                <a:cubicBezTo>
                  <a:pt x="2257" y="2387"/>
                  <a:pt x="2328" y="2519"/>
                  <a:pt x="2350" y="2528"/>
                </a:cubicBezTo>
                <a:cubicBezTo>
                  <a:pt x="2370" y="2535"/>
                  <a:pt x="2392" y="2533"/>
                  <a:pt x="2414" y="2536"/>
                </a:cubicBezTo>
                <a:cubicBezTo>
                  <a:pt x="2535" y="2503"/>
                  <a:pt x="2485" y="2513"/>
                  <a:pt x="2564" y="2500"/>
                </a:cubicBezTo>
                <a:cubicBezTo>
                  <a:pt x="2600" y="2485"/>
                  <a:pt x="2634" y="2480"/>
                  <a:pt x="2672" y="2471"/>
                </a:cubicBezTo>
                <a:cubicBezTo>
                  <a:pt x="2794" y="2440"/>
                  <a:pt x="2910" y="2404"/>
                  <a:pt x="3036" y="2386"/>
                </a:cubicBezTo>
                <a:cubicBezTo>
                  <a:pt x="3086" y="2360"/>
                  <a:pt x="3158" y="2341"/>
                  <a:pt x="3186" y="2286"/>
                </a:cubicBezTo>
                <a:cubicBezTo>
                  <a:pt x="3215" y="2227"/>
                  <a:pt x="3264" y="2107"/>
                  <a:pt x="3264" y="2107"/>
                </a:cubicBezTo>
                <a:cubicBezTo>
                  <a:pt x="3287" y="1978"/>
                  <a:pt x="3327" y="1856"/>
                  <a:pt x="3350" y="1728"/>
                </a:cubicBezTo>
                <a:cubicBezTo>
                  <a:pt x="3359" y="1540"/>
                  <a:pt x="3352" y="1594"/>
                  <a:pt x="3386" y="1378"/>
                </a:cubicBezTo>
                <a:cubicBezTo>
                  <a:pt x="3408" y="1232"/>
                  <a:pt x="3457" y="943"/>
                  <a:pt x="3457" y="943"/>
                </a:cubicBezTo>
                <a:cubicBezTo>
                  <a:pt x="3454" y="845"/>
                  <a:pt x="3514" y="717"/>
                  <a:pt x="3443" y="650"/>
                </a:cubicBezTo>
                <a:cubicBezTo>
                  <a:pt x="3284" y="500"/>
                  <a:pt x="3080" y="416"/>
                  <a:pt x="2864" y="393"/>
                </a:cubicBezTo>
                <a:cubicBezTo>
                  <a:pt x="2770" y="361"/>
                  <a:pt x="2667" y="348"/>
                  <a:pt x="2586" y="293"/>
                </a:cubicBezTo>
                <a:cubicBezTo>
                  <a:pt x="2534" y="257"/>
                  <a:pt x="2493" y="208"/>
                  <a:pt x="2443" y="171"/>
                </a:cubicBezTo>
                <a:cubicBezTo>
                  <a:pt x="2361" y="111"/>
                  <a:pt x="2266" y="47"/>
                  <a:pt x="2172" y="0"/>
                </a:cubicBezTo>
                <a:cubicBezTo>
                  <a:pt x="2109" y="24"/>
                  <a:pt x="2047" y="44"/>
                  <a:pt x="1986" y="71"/>
                </a:cubicBezTo>
                <a:cubicBezTo>
                  <a:pt x="1950" y="86"/>
                  <a:pt x="1915" y="118"/>
                  <a:pt x="1879" y="128"/>
                </a:cubicBezTo>
                <a:cubicBezTo>
                  <a:pt x="1848" y="136"/>
                  <a:pt x="1816" y="135"/>
                  <a:pt x="1786" y="142"/>
                </a:cubicBezTo>
                <a:cubicBezTo>
                  <a:pt x="1635" y="175"/>
                  <a:pt x="1489" y="221"/>
                  <a:pt x="1336" y="235"/>
                </a:cubicBezTo>
                <a:cubicBezTo>
                  <a:pt x="1159" y="271"/>
                  <a:pt x="979" y="266"/>
                  <a:pt x="800" y="271"/>
                </a:cubicBezTo>
                <a:cubicBezTo>
                  <a:pt x="581" y="361"/>
                  <a:pt x="727" y="302"/>
                  <a:pt x="393" y="428"/>
                </a:cubicBezTo>
                <a:cubicBezTo>
                  <a:pt x="315" y="456"/>
                  <a:pt x="245" y="486"/>
                  <a:pt x="164" y="500"/>
                </a:cubicBezTo>
                <a:cubicBezTo>
                  <a:pt x="123" y="513"/>
                  <a:pt x="138" y="506"/>
                  <a:pt x="86" y="550"/>
                </a:cubicBezTo>
                <a:cubicBezTo>
                  <a:pt x="73" y="560"/>
                  <a:pt x="61" y="573"/>
                  <a:pt x="50" y="585"/>
                </a:cubicBezTo>
                <a:cubicBezTo>
                  <a:pt x="42" y="592"/>
                  <a:pt x="29" y="607"/>
                  <a:pt x="29" y="607"/>
                </a:cubicBezTo>
                <a:cubicBezTo>
                  <a:pt x="0" y="682"/>
                  <a:pt x="29" y="758"/>
                  <a:pt x="64" y="828"/>
                </a:cubicBezTo>
                <a:cubicBezTo>
                  <a:pt x="72" y="861"/>
                  <a:pt x="71" y="847"/>
                  <a:pt x="71" y="871"/>
                </a:cubicBezTo>
                <a:close/>
              </a:path>
            </a:pathLst>
          </a:custGeom>
          <a:noFill/>
          <a:ln w="12700">
            <a:solidFill>
              <a:schemeClr val="tx2"/>
            </a:solidFill>
            <a:round/>
            <a:headEnd/>
            <a:tailEnd/>
          </a:ln>
        </p:spPr>
        <p:txBody>
          <a:bodyPr wrap="none" anchor="ctr">
            <a:prstTxWarp prst="textNoShape">
              <a:avLst/>
            </a:prstTxWarp>
          </a:bodyPr>
          <a:lstStyle/>
          <a:p>
            <a:endParaRPr lang="en-US"/>
          </a:p>
        </p:txBody>
      </p:sp>
      <p:sp>
        <p:nvSpPr>
          <p:cNvPr id="131083" name="Line 11"/>
          <p:cNvSpPr>
            <a:spLocks noChangeShapeType="1"/>
          </p:cNvSpPr>
          <p:nvPr/>
        </p:nvSpPr>
        <p:spPr bwMode="auto">
          <a:xfrm flipH="1" flipV="1">
            <a:off x="2362200" y="2057400"/>
            <a:ext cx="304800" cy="16764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31084" name="Line 12"/>
          <p:cNvSpPr>
            <a:spLocks noChangeShapeType="1"/>
          </p:cNvSpPr>
          <p:nvPr/>
        </p:nvSpPr>
        <p:spPr bwMode="auto">
          <a:xfrm flipV="1">
            <a:off x="2667000" y="1828800"/>
            <a:ext cx="609600" cy="19050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31085" name="Line 13"/>
          <p:cNvSpPr>
            <a:spLocks noChangeShapeType="1"/>
          </p:cNvSpPr>
          <p:nvPr/>
        </p:nvSpPr>
        <p:spPr bwMode="auto">
          <a:xfrm flipV="1">
            <a:off x="3505200" y="2667000"/>
            <a:ext cx="1447800" cy="10668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31086" name="Line 14"/>
          <p:cNvSpPr>
            <a:spLocks noChangeShapeType="1"/>
          </p:cNvSpPr>
          <p:nvPr/>
        </p:nvSpPr>
        <p:spPr bwMode="auto">
          <a:xfrm flipV="1">
            <a:off x="3733800" y="4114800"/>
            <a:ext cx="1524000" cy="4572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31087" name="Line 15"/>
          <p:cNvSpPr>
            <a:spLocks noChangeShapeType="1"/>
          </p:cNvSpPr>
          <p:nvPr/>
        </p:nvSpPr>
        <p:spPr bwMode="auto">
          <a:xfrm flipV="1">
            <a:off x="3733800" y="4343400"/>
            <a:ext cx="2895600" cy="2286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31088" name="Text Box 16"/>
          <p:cNvSpPr txBox="1">
            <a:spLocks noChangeArrowheads="1"/>
          </p:cNvSpPr>
          <p:nvPr/>
        </p:nvSpPr>
        <p:spPr bwMode="auto">
          <a:xfrm>
            <a:off x="2574925" y="4854575"/>
            <a:ext cx="482600" cy="457200"/>
          </a:xfrm>
          <a:prstGeom prst="rect">
            <a:avLst/>
          </a:prstGeom>
          <a:noFill/>
          <a:ln w="12700">
            <a:noFill/>
            <a:miter lim="800000"/>
            <a:headEnd/>
            <a:tailEnd/>
          </a:ln>
        </p:spPr>
        <p:txBody>
          <a:bodyPr wrap="none">
            <a:prstTxWarp prst="textNoShape">
              <a:avLst/>
            </a:prstTxWarp>
            <a:spAutoFit/>
          </a:bodyPr>
          <a:lstStyle/>
          <a:p>
            <a:r>
              <a:rPr lang="en-US"/>
              <a:t>T</a:t>
            </a:r>
            <a:r>
              <a:rPr lang="en-US" baseline="-25000"/>
              <a:t>1</a:t>
            </a:r>
            <a:endParaRPr lang="en-US"/>
          </a:p>
        </p:txBody>
      </p:sp>
      <p:sp>
        <p:nvSpPr>
          <p:cNvPr id="131089" name="Text Box 17"/>
          <p:cNvSpPr txBox="1">
            <a:spLocks noChangeArrowheads="1"/>
          </p:cNvSpPr>
          <p:nvPr/>
        </p:nvSpPr>
        <p:spPr bwMode="auto">
          <a:xfrm>
            <a:off x="5622925" y="4473575"/>
            <a:ext cx="482600" cy="457200"/>
          </a:xfrm>
          <a:prstGeom prst="rect">
            <a:avLst/>
          </a:prstGeom>
          <a:noFill/>
          <a:ln w="12700">
            <a:noFill/>
            <a:miter lim="800000"/>
            <a:headEnd/>
            <a:tailEnd/>
          </a:ln>
        </p:spPr>
        <p:txBody>
          <a:bodyPr wrap="none">
            <a:prstTxWarp prst="textNoShape">
              <a:avLst/>
            </a:prstTxWarp>
            <a:spAutoFit/>
          </a:bodyPr>
          <a:lstStyle/>
          <a:p>
            <a:r>
              <a:rPr lang="en-US"/>
              <a:t>T</a:t>
            </a:r>
            <a:r>
              <a:rPr lang="en-US" baseline="-25000"/>
              <a:t>2</a:t>
            </a:r>
            <a:endParaRPr lang="en-US"/>
          </a:p>
        </p:txBody>
      </p:sp>
      <p:sp>
        <p:nvSpPr>
          <p:cNvPr id="131090" name="Line 18"/>
          <p:cNvSpPr>
            <a:spLocks noChangeShapeType="1"/>
          </p:cNvSpPr>
          <p:nvPr/>
        </p:nvSpPr>
        <p:spPr bwMode="auto">
          <a:xfrm flipV="1">
            <a:off x="2362200" y="1828800"/>
            <a:ext cx="914400" cy="2286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91" name="Line 19"/>
          <p:cNvSpPr>
            <a:spLocks noChangeShapeType="1"/>
          </p:cNvSpPr>
          <p:nvPr/>
        </p:nvSpPr>
        <p:spPr bwMode="auto">
          <a:xfrm flipV="1">
            <a:off x="3276600" y="1371600"/>
            <a:ext cx="1295400" cy="4572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92" name="Line 20"/>
          <p:cNvSpPr>
            <a:spLocks noChangeShapeType="1"/>
          </p:cNvSpPr>
          <p:nvPr/>
        </p:nvSpPr>
        <p:spPr bwMode="auto">
          <a:xfrm>
            <a:off x="4572000" y="1371600"/>
            <a:ext cx="381000" cy="1295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93" name="Line 22"/>
          <p:cNvSpPr>
            <a:spLocks noChangeShapeType="1"/>
          </p:cNvSpPr>
          <p:nvPr/>
        </p:nvSpPr>
        <p:spPr bwMode="auto">
          <a:xfrm flipH="1" flipV="1">
            <a:off x="5562600" y="1828800"/>
            <a:ext cx="152400" cy="685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94" name="Line 23"/>
          <p:cNvSpPr>
            <a:spLocks noChangeShapeType="1"/>
          </p:cNvSpPr>
          <p:nvPr/>
        </p:nvSpPr>
        <p:spPr bwMode="auto">
          <a:xfrm>
            <a:off x="5715000" y="2514600"/>
            <a:ext cx="762000" cy="914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95" name="Line 24"/>
          <p:cNvSpPr>
            <a:spLocks noChangeShapeType="1"/>
          </p:cNvSpPr>
          <p:nvPr/>
        </p:nvSpPr>
        <p:spPr bwMode="auto">
          <a:xfrm>
            <a:off x="6477000" y="3429000"/>
            <a:ext cx="152400" cy="914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96" name="Line 25"/>
          <p:cNvSpPr>
            <a:spLocks noChangeShapeType="1"/>
          </p:cNvSpPr>
          <p:nvPr/>
        </p:nvSpPr>
        <p:spPr bwMode="auto">
          <a:xfrm flipH="1">
            <a:off x="5257800" y="3429000"/>
            <a:ext cx="1219200" cy="685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1097" name="Text Box 26"/>
          <p:cNvSpPr txBox="1">
            <a:spLocks noChangeArrowheads="1"/>
          </p:cNvSpPr>
          <p:nvPr/>
        </p:nvSpPr>
        <p:spPr bwMode="auto">
          <a:xfrm>
            <a:off x="1431925" y="5616575"/>
            <a:ext cx="6627813" cy="457200"/>
          </a:xfrm>
          <a:prstGeom prst="rect">
            <a:avLst/>
          </a:prstGeom>
          <a:noFill/>
          <a:ln w="12700">
            <a:noFill/>
            <a:miter lim="800000"/>
            <a:headEnd/>
            <a:tailEnd/>
          </a:ln>
        </p:spPr>
        <p:txBody>
          <a:bodyPr wrap="none">
            <a:prstTxWarp prst="textNoShape">
              <a:avLst/>
            </a:prstTxWarp>
            <a:spAutoFit/>
          </a:bodyPr>
          <a:lstStyle/>
          <a:p>
            <a:r>
              <a:rPr lang="en-US"/>
              <a:t>MST = T</a:t>
            </a:r>
            <a:r>
              <a:rPr lang="en-US" baseline="-25000"/>
              <a:t>1</a:t>
            </a:r>
            <a:r>
              <a:rPr lang="en-US"/>
              <a:t> + T</a:t>
            </a:r>
            <a:r>
              <a:rPr lang="en-US" baseline="-25000"/>
              <a:t>2</a:t>
            </a:r>
            <a:r>
              <a:rPr lang="en-US"/>
              <a:t> + T</a:t>
            </a:r>
            <a:r>
              <a:rPr lang="en-US" baseline="-25000"/>
              <a:t>3</a:t>
            </a:r>
            <a:r>
              <a:rPr lang="en-US"/>
              <a:t>+(one connecting link)+more</a:t>
            </a:r>
          </a:p>
        </p:txBody>
      </p:sp>
      <p:sp>
        <p:nvSpPr>
          <p:cNvPr id="131098" name="Text Box 27"/>
          <p:cNvSpPr txBox="1">
            <a:spLocks noChangeArrowheads="1"/>
          </p:cNvSpPr>
          <p:nvPr/>
        </p:nvSpPr>
        <p:spPr bwMode="auto">
          <a:xfrm>
            <a:off x="4632325" y="1196975"/>
            <a:ext cx="482600" cy="457200"/>
          </a:xfrm>
          <a:prstGeom prst="rect">
            <a:avLst/>
          </a:prstGeom>
          <a:noFill/>
          <a:ln w="12700">
            <a:noFill/>
            <a:miter lim="800000"/>
            <a:headEnd/>
            <a:tailEnd/>
          </a:ln>
        </p:spPr>
        <p:txBody>
          <a:bodyPr wrap="none">
            <a:prstTxWarp prst="textNoShape">
              <a:avLst/>
            </a:prstTxWarp>
            <a:spAutoFit/>
          </a:bodyPr>
          <a:lstStyle/>
          <a:p>
            <a:r>
              <a:rPr lang="en-US"/>
              <a:t>T</a:t>
            </a:r>
            <a:r>
              <a:rPr lang="en-US" baseline="-25000"/>
              <a:t>3</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898525" y="815975"/>
            <a:ext cx="3133725" cy="457200"/>
          </a:xfrm>
          <a:prstGeom prst="rect">
            <a:avLst/>
          </a:prstGeom>
          <a:noFill/>
          <a:ln w="12700">
            <a:noFill/>
            <a:miter lim="800000"/>
            <a:headEnd/>
            <a:tailEnd/>
          </a:ln>
        </p:spPr>
        <p:txBody>
          <a:bodyPr wrap="none">
            <a:prstTxWarp prst="textNoShape">
              <a:avLst/>
            </a:prstTxWarp>
            <a:spAutoFit/>
          </a:bodyPr>
          <a:lstStyle/>
          <a:p>
            <a:r>
              <a:rPr lang="en-US"/>
              <a:t>Proof by contradiction</a:t>
            </a:r>
          </a:p>
        </p:txBody>
      </p:sp>
      <p:sp>
        <p:nvSpPr>
          <p:cNvPr id="133123" name="Line 3"/>
          <p:cNvSpPr>
            <a:spLocks noChangeShapeType="1"/>
          </p:cNvSpPr>
          <p:nvPr/>
        </p:nvSpPr>
        <p:spPr bwMode="auto">
          <a:xfrm flipV="1">
            <a:off x="1676400" y="3733800"/>
            <a:ext cx="990600" cy="533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24" name="Line 4"/>
          <p:cNvSpPr>
            <a:spLocks noChangeShapeType="1"/>
          </p:cNvSpPr>
          <p:nvPr/>
        </p:nvSpPr>
        <p:spPr bwMode="auto">
          <a:xfrm>
            <a:off x="2667000" y="3733800"/>
            <a:ext cx="381000" cy="914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25" name="Line 5"/>
          <p:cNvSpPr>
            <a:spLocks noChangeShapeType="1"/>
          </p:cNvSpPr>
          <p:nvPr/>
        </p:nvSpPr>
        <p:spPr bwMode="auto">
          <a:xfrm flipH="1">
            <a:off x="2514600" y="4648200"/>
            <a:ext cx="533400" cy="152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26" name="Line 6"/>
          <p:cNvSpPr>
            <a:spLocks noChangeShapeType="1"/>
          </p:cNvSpPr>
          <p:nvPr/>
        </p:nvSpPr>
        <p:spPr bwMode="auto">
          <a:xfrm flipV="1">
            <a:off x="2895600" y="4191000"/>
            <a:ext cx="533400" cy="762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27" name="Line 7"/>
          <p:cNvSpPr>
            <a:spLocks noChangeShapeType="1"/>
          </p:cNvSpPr>
          <p:nvPr/>
        </p:nvSpPr>
        <p:spPr bwMode="auto">
          <a:xfrm>
            <a:off x="3429000" y="4191000"/>
            <a:ext cx="304800" cy="381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28" name="Line 8"/>
          <p:cNvSpPr>
            <a:spLocks noChangeShapeType="1"/>
          </p:cNvSpPr>
          <p:nvPr/>
        </p:nvSpPr>
        <p:spPr bwMode="auto">
          <a:xfrm flipV="1">
            <a:off x="3429000" y="3733800"/>
            <a:ext cx="76200" cy="4572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29" name="Freeform 9"/>
          <p:cNvSpPr>
            <a:spLocks/>
          </p:cNvSpPr>
          <p:nvPr/>
        </p:nvSpPr>
        <p:spPr bwMode="auto">
          <a:xfrm>
            <a:off x="1166813" y="3043238"/>
            <a:ext cx="3092450" cy="2444750"/>
          </a:xfrm>
          <a:custGeom>
            <a:avLst/>
            <a:gdLst>
              <a:gd name="T0" fmla="*/ 2147483647 w 1948"/>
              <a:gd name="T1" fmla="*/ 2147483647 h 1540"/>
              <a:gd name="T2" fmla="*/ 2147483647 w 1948"/>
              <a:gd name="T3" fmla="*/ 2147483647 h 1540"/>
              <a:gd name="T4" fmla="*/ 2147483647 w 1948"/>
              <a:gd name="T5" fmla="*/ 2147483647 h 1540"/>
              <a:gd name="T6" fmla="*/ 2147483647 w 1948"/>
              <a:gd name="T7" fmla="*/ 2147483647 h 1540"/>
              <a:gd name="T8" fmla="*/ 2147483647 w 1948"/>
              <a:gd name="T9" fmla="*/ 2147483647 h 1540"/>
              <a:gd name="T10" fmla="*/ 2147483647 w 1948"/>
              <a:gd name="T11" fmla="*/ 2147483647 h 1540"/>
              <a:gd name="T12" fmla="*/ 2147483647 w 1948"/>
              <a:gd name="T13" fmla="*/ 2147483647 h 1540"/>
              <a:gd name="T14" fmla="*/ 2147483647 w 1948"/>
              <a:gd name="T15" fmla="*/ 2147483647 h 1540"/>
              <a:gd name="T16" fmla="*/ 2147483647 w 1948"/>
              <a:gd name="T17" fmla="*/ 2147483647 h 1540"/>
              <a:gd name="T18" fmla="*/ 2147483647 w 1948"/>
              <a:gd name="T19" fmla="*/ 2147483647 h 1540"/>
              <a:gd name="T20" fmla="*/ 2147483647 w 1948"/>
              <a:gd name="T21" fmla="*/ 2147483647 h 1540"/>
              <a:gd name="T22" fmla="*/ 2147483647 w 1948"/>
              <a:gd name="T23" fmla="*/ 2147483647 h 1540"/>
              <a:gd name="T24" fmla="*/ 2147483647 w 1948"/>
              <a:gd name="T25" fmla="*/ 2147483647 h 1540"/>
              <a:gd name="T26" fmla="*/ 2147483647 w 1948"/>
              <a:gd name="T27" fmla="*/ 2147483647 h 1540"/>
              <a:gd name="T28" fmla="*/ 2147483647 w 1948"/>
              <a:gd name="T29" fmla="*/ 2147483647 h 1540"/>
              <a:gd name="T30" fmla="*/ 2147483647 w 1948"/>
              <a:gd name="T31" fmla="*/ 2147483647 h 1540"/>
              <a:gd name="T32" fmla="*/ 2147483647 w 1948"/>
              <a:gd name="T33" fmla="*/ 2147483647 h 1540"/>
              <a:gd name="T34" fmla="*/ 2147483647 w 1948"/>
              <a:gd name="T35" fmla="*/ 2147483647 h 1540"/>
              <a:gd name="T36" fmla="*/ 2147483647 w 1948"/>
              <a:gd name="T37" fmla="*/ 2147483647 h 1540"/>
              <a:gd name="T38" fmla="*/ 2147483647 w 1948"/>
              <a:gd name="T39" fmla="*/ 2147483647 h 1540"/>
              <a:gd name="T40" fmla="*/ 2147483647 w 1948"/>
              <a:gd name="T41" fmla="*/ 2147483647 h 1540"/>
              <a:gd name="T42" fmla="*/ 2147483647 w 1948"/>
              <a:gd name="T43" fmla="*/ 2147483647 h 15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48"/>
              <a:gd name="T67" fmla="*/ 0 h 1540"/>
              <a:gd name="T68" fmla="*/ 1948 w 1948"/>
              <a:gd name="T69" fmla="*/ 1540 h 15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48" h="1540">
                <a:moveTo>
                  <a:pt x="1151" y="19"/>
                </a:moveTo>
                <a:cubicBezTo>
                  <a:pt x="1093" y="0"/>
                  <a:pt x="1109" y="3"/>
                  <a:pt x="1001" y="5"/>
                </a:cubicBezTo>
                <a:cubicBezTo>
                  <a:pt x="829" y="6"/>
                  <a:pt x="657" y="14"/>
                  <a:pt x="486" y="19"/>
                </a:cubicBezTo>
                <a:cubicBezTo>
                  <a:pt x="324" y="35"/>
                  <a:pt x="151" y="81"/>
                  <a:pt x="72" y="240"/>
                </a:cubicBezTo>
                <a:cubicBezTo>
                  <a:pt x="53" y="409"/>
                  <a:pt x="33" y="578"/>
                  <a:pt x="22" y="748"/>
                </a:cubicBezTo>
                <a:cubicBezTo>
                  <a:pt x="50" y="1182"/>
                  <a:pt x="0" y="852"/>
                  <a:pt x="58" y="1005"/>
                </a:cubicBezTo>
                <a:cubicBezTo>
                  <a:pt x="94" y="1100"/>
                  <a:pt x="131" y="1195"/>
                  <a:pt x="172" y="1290"/>
                </a:cubicBezTo>
                <a:cubicBezTo>
                  <a:pt x="180" y="1308"/>
                  <a:pt x="204" y="1381"/>
                  <a:pt x="229" y="1398"/>
                </a:cubicBezTo>
                <a:cubicBezTo>
                  <a:pt x="290" y="1439"/>
                  <a:pt x="413" y="1445"/>
                  <a:pt x="479" y="1455"/>
                </a:cubicBezTo>
                <a:cubicBezTo>
                  <a:pt x="700" y="1487"/>
                  <a:pt x="922" y="1508"/>
                  <a:pt x="1144" y="1540"/>
                </a:cubicBezTo>
                <a:cubicBezTo>
                  <a:pt x="1324" y="1532"/>
                  <a:pt x="1506" y="1517"/>
                  <a:pt x="1687" y="1498"/>
                </a:cubicBezTo>
                <a:cubicBezTo>
                  <a:pt x="1717" y="1490"/>
                  <a:pt x="1748" y="1482"/>
                  <a:pt x="1779" y="1476"/>
                </a:cubicBezTo>
                <a:cubicBezTo>
                  <a:pt x="1793" y="1472"/>
                  <a:pt x="1807" y="1471"/>
                  <a:pt x="1822" y="1469"/>
                </a:cubicBezTo>
                <a:cubicBezTo>
                  <a:pt x="1846" y="1464"/>
                  <a:pt x="1894" y="1448"/>
                  <a:pt x="1894" y="1448"/>
                </a:cubicBezTo>
                <a:cubicBezTo>
                  <a:pt x="1948" y="1276"/>
                  <a:pt x="1892" y="964"/>
                  <a:pt x="1815" y="798"/>
                </a:cubicBezTo>
                <a:cubicBezTo>
                  <a:pt x="1793" y="751"/>
                  <a:pt x="1757" y="712"/>
                  <a:pt x="1729" y="669"/>
                </a:cubicBezTo>
                <a:cubicBezTo>
                  <a:pt x="1715" y="469"/>
                  <a:pt x="1722" y="500"/>
                  <a:pt x="1694" y="326"/>
                </a:cubicBezTo>
                <a:cubicBezTo>
                  <a:pt x="1688" y="290"/>
                  <a:pt x="1692" y="249"/>
                  <a:pt x="1672" y="219"/>
                </a:cubicBezTo>
                <a:cubicBezTo>
                  <a:pt x="1659" y="200"/>
                  <a:pt x="1631" y="203"/>
                  <a:pt x="1615" y="197"/>
                </a:cubicBezTo>
                <a:cubicBezTo>
                  <a:pt x="1576" y="182"/>
                  <a:pt x="1538" y="164"/>
                  <a:pt x="1501" y="147"/>
                </a:cubicBezTo>
                <a:cubicBezTo>
                  <a:pt x="1392" y="96"/>
                  <a:pt x="1380" y="65"/>
                  <a:pt x="1265" y="55"/>
                </a:cubicBezTo>
                <a:cubicBezTo>
                  <a:pt x="1226" y="40"/>
                  <a:pt x="1194" y="19"/>
                  <a:pt x="1151" y="19"/>
                </a:cubicBezTo>
                <a:close/>
              </a:path>
            </a:pathLst>
          </a:custGeom>
          <a:noFill/>
          <a:ln w="12700">
            <a:solidFill>
              <a:schemeClr val="tx2"/>
            </a:solidFill>
            <a:round/>
            <a:headEnd/>
            <a:tailEnd/>
          </a:ln>
        </p:spPr>
        <p:txBody>
          <a:bodyPr wrap="none" anchor="ctr">
            <a:prstTxWarp prst="textNoShape">
              <a:avLst/>
            </a:prstTxWarp>
          </a:bodyPr>
          <a:lstStyle/>
          <a:p>
            <a:endParaRPr lang="en-US"/>
          </a:p>
        </p:txBody>
      </p:sp>
      <p:sp>
        <p:nvSpPr>
          <p:cNvPr id="133130" name="Freeform 10"/>
          <p:cNvSpPr>
            <a:spLocks/>
          </p:cNvSpPr>
          <p:nvPr/>
        </p:nvSpPr>
        <p:spPr bwMode="auto">
          <a:xfrm>
            <a:off x="1587500" y="1077913"/>
            <a:ext cx="5578475" cy="4025900"/>
          </a:xfrm>
          <a:custGeom>
            <a:avLst/>
            <a:gdLst>
              <a:gd name="T0" fmla="*/ 2147483647 w 3514"/>
              <a:gd name="T1" fmla="*/ 2147483647 h 2536"/>
              <a:gd name="T2" fmla="*/ 2147483647 w 3514"/>
              <a:gd name="T3" fmla="*/ 2147483647 h 2536"/>
              <a:gd name="T4" fmla="*/ 2147483647 w 3514"/>
              <a:gd name="T5" fmla="*/ 2147483647 h 2536"/>
              <a:gd name="T6" fmla="*/ 2147483647 w 3514"/>
              <a:gd name="T7" fmla="*/ 2147483647 h 2536"/>
              <a:gd name="T8" fmla="*/ 2147483647 w 3514"/>
              <a:gd name="T9" fmla="*/ 2147483647 h 2536"/>
              <a:gd name="T10" fmla="*/ 2147483647 w 3514"/>
              <a:gd name="T11" fmla="*/ 2147483647 h 2536"/>
              <a:gd name="T12" fmla="*/ 2147483647 w 3514"/>
              <a:gd name="T13" fmla="*/ 2147483647 h 2536"/>
              <a:gd name="T14" fmla="*/ 2147483647 w 3514"/>
              <a:gd name="T15" fmla="*/ 2147483647 h 2536"/>
              <a:gd name="T16" fmla="*/ 2147483647 w 3514"/>
              <a:gd name="T17" fmla="*/ 2147483647 h 2536"/>
              <a:gd name="T18" fmla="*/ 2147483647 w 3514"/>
              <a:gd name="T19" fmla="*/ 2147483647 h 2536"/>
              <a:gd name="T20" fmla="*/ 2147483647 w 3514"/>
              <a:gd name="T21" fmla="*/ 2147483647 h 2536"/>
              <a:gd name="T22" fmla="*/ 2147483647 w 3514"/>
              <a:gd name="T23" fmla="*/ 2147483647 h 2536"/>
              <a:gd name="T24" fmla="*/ 2147483647 w 3514"/>
              <a:gd name="T25" fmla="*/ 2147483647 h 2536"/>
              <a:gd name="T26" fmla="*/ 2147483647 w 3514"/>
              <a:gd name="T27" fmla="*/ 2147483647 h 2536"/>
              <a:gd name="T28" fmla="*/ 2147483647 w 3514"/>
              <a:gd name="T29" fmla="*/ 2147483647 h 2536"/>
              <a:gd name="T30" fmla="*/ 2147483647 w 3514"/>
              <a:gd name="T31" fmla="*/ 2147483647 h 2536"/>
              <a:gd name="T32" fmla="*/ 2147483647 w 3514"/>
              <a:gd name="T33" fmla="*/ 2147483647 h 2536"/>
              <a:gd name="T34" fmla="*/ 2147483647 w 3514"/>
              <a:gd name="T35" fmla="*/ 2147483647 h 2536"/>
              <a:gd name="T36" fmla="*/ 2147483647 w 3514"/>
              <a:gd name="T37" fmla="*/ 2147483647 h 2536"/>
              <a:gd name="T38" fmla="*/ 2147483647 w 3514"/>
              <a:gd name="T39" fmla="*/ 2147483647 h 2536"/>
              <a:gd name="T40" fmla="*/ 2147483647 w 3514"/>
              <a:gd name="T41" fmla="*/ 2147483647 h 2536"/>
              <a:gd name="T42" fmla="*/ 2147483647 w 3514"/>
              <a:gd name="T43" fmla="*/ 2147483647 h 2536"/>
              <a:gd name="T44" fmla="*/ 2147483647 w 3514"/>
              <a:gd name="T45" fmla="*/ 2147483647 h 2536"/>
              <a:gd name="T46" fmla="*/ 2147483647 w 3514"/>
              <a:gd name="T47" fmla="*/ 2147483647 h 2536"/>
              <a:gd name="T48" fmla="*/ 2147483647 w 3514"/>
              <a:gd name="T49" fmla="*/ 2147483647 h 2536"/>
              <a:gd name="T50" fmla="*/ 2147483647 w 3514"/>
              <a:gd name="T51" fmla="*/ 2147483647 h 2536"/>
              <a:gd name="T52" fmla="*/ 2147483647 w 3514"/>
              <a:gd name="T53" fmla="*/ 0 h 2536"/>
              <a:gd name="T54" fmla="*/ 2147483647 w 3514"/>
              <a:gd name="T55" fmla="*/ 2147483647 h 2536"/>
              <a:gd name="T56" fmla="*/ 2147483647 w 3514"/>
              <a:gd name="T57" fmla="*/ 2147483647 h 2536"/>
              <a:gd name="T58" fmla="*/ 2147483647 w 3514"/>
              <a:gd name="T59" fmla="*/ 2147483647 h 2536"/>
              <a:gd name="T60" fmla="*/ 2147483647 w 3514"/>
              <a:gd name="T61" fmla="*/ 2147483647 h 2536"/>
              <a:gd name="T62" fmla="*/ 2147483647 w 3514"/>
              <a:gd name="T63" fmla="*/ 2147483647 h 2536"/>
              <a:gd name="T64" fmla="*/ 2147483647 w 3514"/>
              <a:gd name="T65" fmla="*/ 2147483647 h 2536"/>
              <a:gd name="T66" fmla="*/ 2147483647 w 3514"/>
              <a:gd name="T67" fmla="*/ 2147483647 h 2536"/>
              <a:gd name="T68" fmla="*/ 2147483647 w 3514"/>
              <a:gd name="T69" fmla="*/ 2147483647 h 2536"/>
              <a:gd name="T70" fmla="*/ 2147483647 w 3514"/>
              <a:gd name="T71" fmla="*/ 2147483647 h 2536"/>
              <a:gd name="T72" fmla="*/ 2147483647 w 3514"/>
              <a:gd name="T73" fmla="*/ 2147483647 h 2536"/>
              <a:gd name="T74" fmla="*/ 2147483647 w 3514"/>
              <a:gd name="T75" fmla="*/ 2147483647 h 2536"/>
              <a:gd name="T76" fmla="*/ 2147483647 w 3514"/>
              <a:gd name="T77" fmla="*/ 2147483647 h 2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14"/>
              <a:gd name="T118" fmla="*/ 0 h 2536"/>
              <a:gd name="T119" fmla="*/ 3514 w 3514"/>
              <a:gd name="T120" fmla="*/ 2536 h 2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14" h="2536">
                <a:moveTo>
                  <a:pt x="71" y="871"/>
                </a:moveTo>
                <a:cubicBezTo>
                  <a:pt x="160" y="892"/>
                  <a:pt x="388" y="822"/>
                  <a:pt x="400" y="821"/>
                </a:cubicBezTo>
                <a:cubicBezTo>
                  <a:pt x="688" y="789"/>
                  <a:pt x="973" y="770"/>
                  <a:pt x="1264" y="764"/>
                </a:cubicBezTo>
                <a:cubicBezTo>
                  <a:pt x="1468" y="770"/>
                  <a:pt x="1583" y="789"/>
                  <a:pt x="1772" y="835"/>
                </a:cubicBezTo>
                <a:cubicBezTo>
                  <a:pt x="1812" y="863"/>
                  <a:pt x="1858" y="879"/>
                  <a:pt x="1900" y="907"/>
                </a:cubicBezTo>
                <a:cubicBezTo>
                  <a:pt x="1929" y="926"/>
                  <a:pt x="1986" y="971"/>
                  <a:pt x="1986" y="971"/>
                </a:cubicBezTo>
                <a:cubicBezTo>
                  <a:pt x="2032" y="1067"/>
                  <a:pt x="2041" y="1197"/>
                  <a:pt x="2064" y="1300"/>
                </a:cubicBezTo>
                <a:cubicBezTo>
                  <a:pt x="2102" y="1475"/>
                  <a:pt x="2172" y="1828"/>
                  <a:pt x="2172" y="1828"/>
                </a:cubicBezTo>
                <a:cubicBezTo>
                  <a:pt x="2174" y="1873"/>
                  <a:pt x="2177" y="1918"/>
                  <a:pt x="2179" y="1964"/>
                </a:cubicBezTo>
                <a:cubicBezTo>
                  <a:pt x="2187" y="2189"/>
                  <a:pt x="2175" y="2126"/>
                  <a:pt x="2207" y="2257"/>
                </a:cubicBezTo>
                <a:cubicBezTo>
                  <a:pt x="2216" y="2296"/>
                  <a:pt x="2214" y="2333"/>
                  <a:pt x="2250" y="2357"/>
                </a:cubicBezTo>
                <a:cubicBezTo>
                  <a:pt x="2252" y="2366"/>
                  <a:pt x="2252" y="2377"/>
                  <a:pt x="2257" y="2386"/>
                </a:cubicBezTo>
                <a:cubicBezTo>
                  <a:pt x="2257" y="2387"/>
                  <a:pt x="2328" y="2519"/>
                  <a:pt x="2350" y="2528"/>
                </a:cubicBezTo>
                <a:cubicBezTo>
                  <a:pt x="2370" y="2535"/>
                  <a:pt x="2392" y="2533"/>
                  <a:pt x="2414" y="2536"/>
                </a:cubicBezTo>
                <a:cubicBezTo>
                  <a:pt x="2535" y="2503"/>
                  <a:pt x="2485" y="2513"/>
                  <a:pt x="2564" y="2500"/>
                </a:cubicBezTo>
                <a:cubicBezTo>
                  <a:pt x="2600" y="2485"/>
                  <a:pt x="2634" y="2480"/>
                  <a:pt x="2672" y="2471"/>
                </a:cubicBezTo>
                <a:cubicBezTo>
                  <a:pt x="2794" y="2440"/>
                  <a:pt x="2910" y="2404"/>
                  <a:pt x="3036" y="2386"/>
                </a:cubicBezTo>
                <a:cubicBezTo>
                  <a:pt x="3086" y="2360"/>
                  <a:pt x="3158" y="2341"/>
                  <a:pt x="3186" y="2286"/>
                </a:cubicBezTo>
                <a:cubicBezTo>
                  <a:pt x="3215" y="2227"/>
                  <a:pt x="3264" y="2107"/>
                  <a:pt x="3264" y="2107"/>
                </a:cubicBezTo>
                <a:cubicBezTo>
                  <a:pt x="3287" y="1978"/>
                  <a:pt x="3327" y="1856"/>
                  <a:pt x="3350" y="1728"/>
                </a:cubicBezTo>
                <a:cubicBezTo>
                  <a:pt x="3359" y="1540"/>
                  <a:pt x="3352" y="1594"/>
                  <a:pt x="3386" y="1378"/>
                </a:cubicBezTo>
                <a:cubicBezTo>
                  <a:pt x="3408" y="1232"/>
                  <a:pt x="3457" y="943"/>
                  <a:pt x="3457" y="943"/>
                </a:cubicBezTo>
                <a:cubicBezTo>
                  <a:pt x="3454" y="845"/>
                  <a:pt x="3514" y="717"/>
                  <a:pt x="3443" y="650"/>
                </a:cubicBezTo>
                <a:cubicBezTo>
                  <a:pt x="3284" y="500"/>
                  <a:pt x="3080" y="416"/>
                  <a:pt x="2864" y="393"/>
                </a:cubicBezTo>
                <a:cubicBezTo>
                  <a:pt x="2770" y="361"/>
                  <a:pt x="2667" y="348"/>
                  <a:pt x="2586" y="293"/>
                </a:cubicBezTo>
                <a:cubicBezTo>
                  <a:pt x="2534" y="257"/>
                  <a:pt x="2493" y="208"/>
                  <a:pt x="2443" y="171"/>
                </a:cubicBezTo>
                <a:cubicBezTo>
                  <a:pt x="2361" y="111"/>
                  <a:pt x="2266" y="47"/>
                  <a:pt x="2172" y="0"/>
                </a:cubicBezTo>
                <a:cubicBezTo>
                  <a:pt x="2109" y="24"/>
                  <a:pt x="2047" y="44"/>
                  <a:pt x="1986" y="71"/>
                </a:cubicBezTo>
                <a:cubicBezTo>
                  <a:pt x="1950" y="86"/>
                  <a:pt x="1915" y="118"/>
                  <a:pt x="1879" y="128"/>
                </a:cubicBezTo>
                <a:cubicBezTo>
                  <a:pt x="1848" y="136"/>
                  <a:pt x="1816" y="135"/>
                  <a:pt x="1786" y="142"/>
                </a:cubicBezTo>
                <a:cubicBezTo>
                  <a:pt x="1635" y="175"/>
                  <a:pt x="1489" y="221"/>
                  <a:pt x="1336" y="235"/>
                </a:cubicBezTo>
                <a:cubicBezTo>
                  <a:pt x="1159" y="271"/>
                  <a:pt x="979" y="266"/>
                  <a:pt x="800" y="271"/>
                </a:cubicBezTo>
                <a:cubicBezTo>
                  <a:pt x="581" y="361"/>
                  <a:pt x="727" y="302"/>
                  <a:pt x="393" y="428"/>
                </a:cubicBezTo>
                <a:cubicBezTo>
                  <a:pt x="315" y="456"/>
                  <a:pt x="245" y="486"/>
                  <a:pt x="164" y="500"/>
                </a:cubicBezTo>
                <a:cubicBezTo>
                  <a:pt x="123" y="513"/>
                  <a:pt x="138" y="506"/>
                  <a:pt x="86" y="550"/>
                </a:cubicBezTo>
                <a:cubicBezTo>
                  <a:pt x="73" y="560"/>
                  <a:pt x="61" y="573"/>
                  <a:pt x="50" y="585"/>
                </a:cubicBezTo>
                <a:cubicBezTo>
                  <a:pt x="42" y="592"/>
                  <a:pt x="29" y="607"/>
                  <a:pt x="29" y="607"/>
                </a:cubicBezTo>
                <a:cubicBezTo>
                  <a:pt x="0" y="682"/>
                  <a:pt x="29" y="758"/>
                  <a:pt x="64" y="828"/>
                </a:cubicBezTo>
                <a:cubicBezTo>
                  <a:pt x="72" y="861"/>
                  <a:pt x="71" y="847"/>
                  <a:pt x="71" y="871"/>
                </a:cubicBezTo>
                <a:close/>
              </a:path>
            </a:pathLst>
          </a:custGeom>
          <a:noFill/>
          <a:ln w="12700">
            <a:solidFill>
              <a:schemeClr val="tx2"/>
            </a:solidFill>
            <a:round/>
            <a:headEnd/>
            <a:tailEnd/>
          </a:ln>
        </p:spPr>
        <p:txBody>
          <a:bodyPr wrap="none" anchor="ctr">
            <a:prstTxWarp prst="textNoShape">
              <a:avLst/>
            </a:prstTxWarp>
          </a:bodyPr>
          <a:lstStyle/>
          <a:p>
            <a:endParaRPr lang="en-US"/>
          </a:p>
        </p:txBody>
      </p:sp>
      <p:sp>
        <p:nvSpPr>
          <p:cNvPr id="133131" name="Line 11"/>
          <p:cNvSpPr>
            <a:spLocks noChangeShapeType="1"/>
          </p:cNvSpPr>
          <p:nvPr/>
        </p:nvSpPr>
        <p:spPr bwMode="auto">
          <a:xfrm flipH="1" flipV="1">
            <a:off x="2362200" y="2057400"/>
            <a:ext cx="304800" cy="16764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33132" name="Line 12"/>
          <p:cNvSpPr>
            <a:spLocks noChangeShapeType="1"/>
          </p:cNvSpPr>
          <p:nvPr/>
        </p:nvSpPr>
        <p:spPr bwMode="auto">
          <a:xfrm flipV="1">
            <a:off x="2667000" y="1828800"/>
            <a:ext cx="609600" cy="19050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33133" name="Line 13"/>
          <p:cNvSpPr>
            <a:spLocks noChangeShapeType="1"/>
          </p:cNvSpPr>
          <p:nvPr/>
        </p:nvSpPr>
        <p:spPr bwMode="auto">
          <a:xfrm flipV="1">
            <a:off x="3505200" y="2667000"/>
            <a:ext cx="1447800" cy="10668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33134" name="Line 14"/>
          <p:cNvSpPr>
            <a:spLocks noChangeShapeType="1"/>
          </p:cNvSpPr>
          <p:nvPr/>
        </p:nvSpPr>
        <p:spPr bwMode="auto">
          <a:xfrm flipV="1">
            <a:off x="3733800" y="4114800"/>
            <a:ext cx="1524000" cy="4572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33135" name="Line 15"/>
          <p:cNvSpPr>
            <a:spLocks noChangeShapeType="1"/>
          </p:cNvSpPr>
          <p:nvPr/>
        </p:nvSpPr>
        <p:spPr bwMode="auto">
          <a:xfrm flipV="1">
            <a:off x="3733800" y="4343400"/>
            <a:ext cx="2895600" cy="2286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33136" name="Text Box 16"/>
          <p:cNvSpPr txBox="1">
            <a:spLocks noChangeArrowheads="1"/>
          </p:cNvSpPr>
          <p:nvPr/>
        </p:nvSpPr>
        <p:spPr bwMode="auto">
          <a:xfrm>
            <a:off x="2574925" y="4854575"/>
            <a:ext cx="482600" cy="457200"/>
          </a:xfrm>
          <a:prstGeom prst="rect">
            <a:avLst/>
          </a:prstGeom>
          <a:noFill/>
          <a:ln w="12700">
            <a:noFill/>
            <a:miter lim="800000"/>
            <a:headEnd/>
            <a:tailEnd/>
          </a:ln>
        </p:spPr>
        <p:txBody>
          <a:bodyPr wrap="none">
            <a:prstTxWarp prst="textNoShape">
              <a:avLst/>
            </a:prstTxWarp>
            <a:spAutoFit/>
          </a:bodyPr>
          <a:lstStyle/>
          <a:p>
            <a:r>
              <a:rPr lang="en-US"/>
              <a:t>T</a:t>
            </a:r>
            <a:r>
              <a:rPr lang="en-US" baseline="-25000"/>
              <a:t>1</a:t>
            </a:r>
            <a:endParaRPr lang="en-US"/>
          </a:p>
        </p:txBody>
      </p:sp>
      <p:sp>
        <p:nvSpPr>
          <p:cNvPr id="133137" name="Text Box 17"/>
          <p:cNvSpPr txBox="1">
            <a:spLocks noChangeArrowheads="1"/>
          </p:cNvSpPr>
          <p:nvPr/>
        </p:nvSpPr>
        <p:spPr bwMode="auto">
          <a:xfrm>
            <a:off x="5622925" y="4473575"/>
            <a:ext cx="482600" cy="457200"/>
          </a:xfrm>
          <a:prstGeom prst="rect">
            <a:avLst/>
          </a:prstGeom>
          <a:noFill/>
          <a:ln w="12700">
            <a:noFill/>
            <a:miter lim="800000"/>
            <a:headEnd/>
            <a:tailEnd/>
          </a:ln>
        </p:spPr>
        <p:txBody>
          <a:bodyPr wrap="none">
            <a:prstTxWarp prst="textNoShape">
              <a:avLst/>
            </a:prstTxWarp>
            <a:spAutoFit/>
          </a:bodyPr>
          <a:lstStyle/>
          <a:p>
            <a:r>
              <a:rPr lang="en-US"/>
              <a:t>T</a:t>
            </a:r>
            <a:r>
              <a:rPr lang="en-US" baseline="-25000"/>
              <a:t>2</a:t>
            </a:r>
            <a:endParaRPr lang="en-US"/>
          </a:p>
        </p:txBody>
      </p:sp>
      <p:sp>
        <p:nvSpPr>
          <p:cNvPr id="133138" name="Line 18"/>
          <p:cNvSpPr>
            <a:spLocks noChangeShapeType="1"/>
          </p:cNvSpPr>
          <p:nvPr/>
        </p:nvSpPr>
        <p:spPr bwMode="auto">
          <a:xfrm flipV="1">
            <a:off x="2362200" y="1828800"/>
            <a:ext cx="914400" cy="2286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39" name="Line 19"/>
          <p:cNvSpPr>
            <a:spLocks noChangeShapeType="1"/>
          </p:cNvSpPr>
          <p:nvPr/>
        </p:nvSpPr>
        <p:spPr bwMode="auto">
          <a:xfrm flipV="1">
            <a:off x="3276600" y="1371600"/>
            <a:ext cx="1295400" cy="4572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40" name="Line 20"/>
          <p:cNvSpPr>
            <a:spLocks noChangeShapeType="1"/>
          </p:cNvSpPr>
          <p:nvPr/>
        </p:nvSpPr>
        <p:spPr bwMode="auto">
          <a:xfrm>
            <a:off x="4572000" y="1371600"/>
            <a:ext cx="381000" cy="1295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41" name="Line 22"/>
          <p:cNvSpPr>
            <a:spLocks noChangeShapeType="1"/>
          </p:cNvSpPr>
          <p:nvPr/>
        </p:nvSpPr>
        <p:spPr bwMode="auto">
          <a:xfrm flipH="1" flipV="1">
            <a:off x="5562600" y="1828800"/>
            <a:ext cx="152400" cy="685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42" name="Line 23"/>
          <p:cNvSpPr>
            <a:spLocks noChangeShapeType="1"/>
          </p:cNvSpPr>
          <p:nvPr/>
        </p:nvSpPr>
        <p:spPr bwMode="auto">
          <a:xfrm>
            <a:off x="5715000" y="2514600"/>
            <a:ext cx="762000" cy="914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43" name="Line 24"/>
          <p:cNvSpPr>
            <a:spLocks noChangeShapeType="1"/>
          </p:cNvSpPr>
          <p:nvPr/>
        </p:nvSpPr>
        <p:spPr bwMode="auto">
          <a:xfrm>
            <a:off x="6477000" y="3429000"/>
            <a:ext cx="152400" cy="914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44" name="Line 25"/>
          <p:cNvSpPr>
            <a:spLocks noChangeShapeType="1"/>
          </p:cNvSpPr>
          <p:nvPr/>
        </p:nvSpPr>
        <p:spPr bwMode="auto">
          <a:xfrm flipH="1">
            <a:off x="5257800" y="3429000"/>
            <a:ext cx="1219200" cy="685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3145" name="Text Box 27"/>
          <p:cNvSpPr txBox="1">
            <a:spLocks noChangeArrowheads="1"/>
          </p:cNvSpPr>
          <p:nvPr/>
        </p:nvSpPr>
        <p:spPr bwMode="auto">
          <a:xfrm>
            <a:off x="2193925" y="2492375"/>
            <a:ext cx="354013" cy="457200"/>
          </a:xfrm>
          <a:prstGeom prst="rect">
            <a:avLst/>
          </a:prstGeom>
          <a:noFill/>
          <a:ln w="12700">
            <a:noFill/>
            <a:miter lim="800000"/>
            <a:headEnd/>
            <a:tailEnd/>
          </a:ln>
        </p:spPr>
        <p:txBody>
          <a:bodyPr wrap="none">
            <a:prstTxWarp prst="textNoShape">
              <a:avLst/>
            </a:prstTxWarp>
            <a:spAutoFit/>
          </a:bodyPr>
          <a:lstStyle/>
          <a:p>
            <a:r>
              <a:rPr lang="en-US"/>
              <a:t>6</a:t>
            </a:r>
          </a:p>
        </p:txBody>
      </p:sp>
      <p:sp>
        <p:nvSpPr>
          <p:cNvPr id="133146" name="Text Box 28"/>
          <p:cNvSpPr txBox="1">
            <a:spLocks noChangeArrowheads="1"/>
          </p:cNvSpPr>
          <p:nvPr/>
        </p:nvSpPr>
        <p:spPr bwMode="auto">
          <a:xfrm>
            <a:off x="2955925" y="2492375"/>
            <a:ext cx="354013" cy="457200"/>
          </a:xfrm>
          <a:prstGeom prst="rect">
            <a:avLst/>
          </a:prstGeom>
          <a:noFill/>
          <a:ln w="12700">
            <a:noFill/>
            <a:miter lim="800000"/>
            <a:headEnd/>
            <a:tailEnd/>
          </a:ln>
        </p:spPr>
        <p:txBody>
          <a:bodyPr wrap="none">
            <a:prstTxWarp prst="textNoShape">
              <a:avLst/>
            </a:prstTxWarp>
            <a:spAutoFit/>
          </a:bodyPr>
          <a:lstStyle/>
          <a:p>
            <a:r>
              <a:rPr lang="en-US"/>
              <a:t>7</a:t>
            </a:r>
          </a:p>
        </p:txBody>
      </p:sp>
      <p:sp>
        <p:nvSpPr>
          <p:cNvPr id="133147" name="Text Box 29"/>
          <p:cNvSpPr txBox="1">
            <a:spLocks noChangeArrowheads="1"/>
          </p:cNvSpPr>
          <p:nvPr/>
        </p:nvSpPr>
        <p:spPr bwMode="auto">
          <a:xfrm>
            <a:off x="3946525" y="2873375"/>
            <a:ext cx="354013" cy="457200"/>
          </a:xfrm>
          <a:prstGeom prst="rect">
            <a:avLst/>
          </a:prstGeom>
          <a:noFill/>
          <a:ln w="12700">
            <a:noFill/>
            <a:miter lim="800000"/>
            <a:headEnd/>
            <a:tailEnd/>
          </a:ln>
        </p:spPr>
        <p:txBody>
          <a:bodyPr wrap="none">
            <a:prstTxWarp prst="textNoShape">
              <a:avLst/>
            </a:prstTxWarp>
            <a:spAutoFit/>
          </a:bodyPr>
          <a:lstStyle/>
          <a:p>
            <a:r>
              <a:rPr lang="en-US"/>
              <a:t>9</a:t>
            </a:r>
          </a:p>
        </p:txBody>
      </p:sp>
      <p:sp>
        <p:nvSpPr>
          <p:cNvPr id="133148" name="Text Box 30"/>
          <p:cNvSpPr txBox="1">
            <a:spLocks noChangeArrowheads="1"/>
          </p:cNvSpPr>
          <p:nvPr/>
        </p:nvSpPr>
        <p:spPr bwMode="auto">
          <a:xfrm>
            <a:off x="4327525" y="39401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133149" name="Text Box 31"/>
          <p:cNvSpPr txBox="1">
            <a:spLocks noChangeArrowheads="1"/>
          </p:cNvSpPr>
          <p:nvPr/>
        </p:nvSpPr>
        <p:spPr bwMode="auto">
          <a:xfrm>
            <a:off x="4479925" y="4397375"/>
            <a:ext cx="523875" cy="457200"/>
          </a:xfrm>
          <a:prstGeom prst="rect">
            <a:avLst/>
          </a:prstGeom>
          <a:noFill/>
          <a:ln w="12700">
            <a:noFill/>
            <a:miter lim="800000"/>
            <a:headEnd/>
            <a:tailEnd/>
          </a:ln>
        </p:spPr>
        <p:txBody>
          <a:bodyPr wrap="none">
            <a:prstTxWarp prst="textNoShape">
              <a:avLst/>
            </a:prstTxWarp>
            <a:spAutoFit/>
          </a:bodyPr>
          <a:lstStyle/>
          <a:p>
            <a:r>
              <a:rPr lang="en-US"/>
              <a:t>11</a:t>
            </a:r>
          </a:p>
        </p:txBody>
      </p:sp>
      <p:sp>
        <p:nvSpPr>
          <p:cNvPr id="133150" name="Text Box 32"/>
          <p:cNvSpPr txBox="1">
            <a:spLocks noChangeArrowheads="1"/>
          </p:cNvSpPr>
          <p:nvPr/>
        </p:nvSpPr>
        <p:spPr bwMode="auto">
          <a:xfrm>
            <a:off x="4632325" y="1196975"/>
            <a:ext cx="482600" cy="457200"/>
          </a:xfrm>
          <a:prstGeom prst="rect">
            <a:avLst/>
          </a:prstGeom>
          <a:noFill/>
          <a:ln w="12700">
            <a:noFill/>
            <a:miter lim="800000"/>
            <a:headEnd/>
            <a:tailEnd/>
          </a:ln>
        </p:spPr>
        <p:txBody>
          <a:bodyPr wrap="none">
            <a:prstTxWarp prst="textNoShape">
              <a:avLst/>
            </a:prstTxWarp>
            <a:spAutoFit/>
          </a:bodyPr>
          <a:lstStyle/>
          <a:p>
            <a:r>
              <a:rPr lang="en-US"/>
              <a:t>T</a:t>
            </a:r>
            <a:r>
              <a:rPr lang="en-US" baseline="-25000"/>
              <a:t>3</a:t>
            </a:r>
          </a:p>
        </p:txBody>
      </p:sp>
      <p:sp>
        <p:nvSpPr>
          <p:cNvPr id="133151" name="Text Box 34"/>
          <p:cNvSpPr txBox="1">
            <a:spLocks noChangeArrowheads="1"/>
          </p:cNvSpPr>
          <p:nvPr/>
        </p:nvSpPr>
        <p:spPr bwMode="auto">
          <a:xfrm>
            <a:off x="1431925" y="5616575"/>
            <a:ext cx="6627813" cy="457200"/>
          </a:xfrm>
          <a:prstGeom prst="rect">
            <a:avLst/>
          </a:prstGeom>
          <a:noFill/>
          <a:ln w="12700">
            <a:noFill/>
            <a:miter lim="800000"/>
            <a:headEnd/>
            <a:tailEnd/>
          </a:ln>
        </p:spPr>
        <p:txBody>
          <a:bodyPr wrap="none">
            <a:prstTxWarp prst="textNoShape">
              <a:avLst/>
            </a:prstTxWarp>
            <a:spAutoFit/>
          </a:bodyPr>
          <a:lstStyle/>
          <a:p>
            <a:r>
              <a:rPr lang="en-US"/>
              <a:t>MST = T</a:t>
            </a:r>
            <a:r>
              <a:rPr lang="en-US" baseline="-25000"/>
              <a:t>1</a:t>
            </a:r>
            <a:r>
              <a:rPr lang="en-US"/>
              <a:t> + T</a:t>
            </a:r>
            <a:r>
              <a:rPr lang="en-US" baseline="-25000"/>
              <a:t>2</a:t>
            </a:r>
            <a:r>
              <a:rPr lang="en-US"/>
              <a:t> + T</a:t>
            </a:r>
            <a:r>
              <a:rPr lang="en-US" baseline="-25000"/>
              <a:t>3</a:t>
            </a:r>
            <a:r>
              <a:rPr lang="en-US"/>
              <a:t>+(one connecting link)+more</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898525" y="815975"/>
            <a:ext cx="3133725" cy="457200"/>
          </a:xfrm>
          <a:prstGeom prst="rect">
            <a:avLst/>
          </a:prstGeom>
          <a:noFill/>
          <a:ln w="12700">
            <a:noFill/>
            <a:miter lim="800000"/>
            <a:headEnd/>
            <a:tailEnd/>
          </a:ln>
        </p:spPr>
        <p:txBody>
          <a:bodyPr wrap="none">
            <a:prstTxWarp prst="textNoShape">
              <a:avLst/>
            </a:prstTxWarp>
            <a:spAutoFit/>
          </a:bodyPr>
          <a:lstStyle/>
          <a:p>
            <a:r>
              <a:rPr lang="en-US"/>
              <a:t>Proof by contradiction</a:t>
            </a:r>
          </a:p>
        </p:txBody>
      </p:sp>
      <p:sp>
        <p:nvSpPr>
          <p:cNvPr id="135171" name="Line 3"/>
          <p:cNvSpPr>
            <a:spLocks noChangeShapeType="1"/>
          </p:cNvSpPr>
          <p:nvPr/>
        </p:nvSpPr>
        <p:spPr bwMode="auto">
          <a:xfrm flipV="1">
            <a:off x="1676400" y="3733800"/>
            <a:ext cx="990600" cy="533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72" name="Line 4"/>
          <p:cNvSpPr>
            <a:spLocks noChangeShapeType="1"/>
          </p:cNvSpPr>
          <p:nvPr/>
        </p:nvSpPr>
        <p:spPr bwMode="auto">
          <a:xfrm>
            <a:off x="2667000" y="3733800"/>
            <a:ext cx="381000" cy="914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73" name="Line 5"/>
          <p:cNvSpPr>
            <a:spLocks noChangeShapeType="1"/>
          </p:cNvSpPr>
          <p:nvPr/>
        </p:nvSpPr>
        <p:spPr bwMode="auto">
          <a:xfrm flipH="1">
            <a:off x="2514600" y="4648200"/>
            <a:ext cx="533400" cy="152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74" name="Line 6"/>
          <p:cNvSpPr>
            <a:spLocks noChangeShapeType="1"/>
          </p:cNvSpPr>
          <p:nvPr/>
        </p:nvSpPr>
        <p:spPr bwMode="auto">
          <a:xfrm flipV="1">
            <a:off x="2895600" y="4191000"/>
            <a:ext cx="533400" cy="762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75" name="Line 7"/>
          <p:cNvSpPr>
            <a:spLocks noChangeShapeType="1"/>
          </p:cNvSpPr>
          <p:nvPr/>
        </p:nvSpPr>
        <p:spPr bwMode="auto">
          <a:xfrm>
            <a:off x="3429000" y="4191000"/>
            <a:ext cx="304800" cy="3810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76" name="Line 8"/>
          <p:cNvSpPr>
            <a:spLocks noChangeShapeType="1"/>
          </p:cNvSpPr>
          <p:nvPr/>
        </p:nvSpPr>
        <p:spPr bwMode="auto">
          <a:xfrm flipV="1">
            <a:off x="3429000" y="3733800"/>
            <a:ext cx="76200" cy="4572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77" name="Freeform 9"/>
          <p:cNvSpPr>
            <a:spLocks/>
          </p:cNvSpPr>
          <p:nvPr/>
        </p:nvSpPr>
        <p:spPr bwMode="auto">
          <a:xfrm>
            <a:off x="1166813" y="3043238"/>
            <a:ext cx="3092450" cy="2444750"/>
          </a:xfrm>
          <a:custGeom>
            <a:avLst/>
            <a:gdLst>
              <a:gd name="T0" fmla="*/ 2147483647 w 1948"/>
              <a:gd name="T1" fmla="*/ 2147483647 h 1540"/>
              <a:gd name="T2" fmla="*/ 2147483647 w 1948"/>
              <a:gd name="T3" fmla="*/ 2147483647 h 1540"/>
              <a:gd name="T4" fmla="*/ 2147483647 w 1948"/>
              <a:gd name="T5" fmla="*/ 2147483647 h 1540"/>
              <a:gd name="T6" fmla="*/ 2147483647 w 1948"/>
              <a:gd name="T7" fmla="*/ 2147483647 h 1540"/>
              <a:gd name="T8" fmla="*/ 2147483647 w 1948"/>
              <a:gd name="T9" fmla="*/ 2147483647 h 1540"/>
              <a:gd name="T10" fmla="*/ 2147483647 w 1948"/>
              <a:gd name="T11" fmla="*/ 2147483647 h 1540"/>
              <a:gd name="T12" fmla="*/ 2147483647 w 1948"/>
              <a:gd name="T13" fmla="*/ 2147483647 h 1540"/>
              <a:gd name="T14" fmla="*/ 2147483647 w 1948"/>
              <a:gd name="T15" fmla="*/ 2147483647 h 1540"/>
              <a:gd name="T16" fmla="*/ 2147483647 w 1948"/>
              <a:gd name="T17" fmla="*/ 2147483647 h 1540"/>
              <a:gd name="T18" fmla="*/ 2147483647 w 1948"/>
              <a:gd name="T19" fmla="*/ 2147483647 h 1540"/>
              <a:gd name="T20" fmla="*/ 2147483647 w 1948"/>
              <a:gd name="T21" fmla="*/ 2147483647 h 1540"/>
              <a:gd name="T22" fmla="*/ 2147483647 w 1948"/>
              <a:gd name="T23" fmla="*/ 2147483647 h 1540"/>
              <a:gd name="T24" fmla="*/ 2147483647 w 1948"/>
              <a:gd name="T25" fmla="*/ 2147483647 h 1540"/>
              <a:gd name="T26" fmla="*/ 2147483647 w 1948"/>
              <a:gd name="T27" fmla="*/ 2147483647 h 1540"/>
              <a:gd name="T28" fmla="*/ 2147483647 w 1948"/>
              <a:gd name="T29" fmla="*/ 2147483647 h 1540"/>
              <a:gd name="T30" fmla="*/ 2147483647 w 1948"/>
              <a:gd name="T31" fmla="*/ 2147483647 h 1540"/>
              <a:gd name="T32" fmla="*/ 2147483647 w 1948"/>
              <a:gd name="T33" fmla="*/ 2147483647 h 1540"/>
              <a:gd name="T34" fmla="*/ 2147483647 w 1948"/>
              <a:gd name="T35" fmla="*/ 2147483647 h 1540"/>
              <a:gd name="T36" fmla="*/ 2147483647 w 1948"/>
              <a:gd name="T37" fmla="*/ 2147483647 h 1540"/>
              <a:gd name="T38" fmla="*/ 2147483647 w 1948"/>
              <a:gd name="T39" fmla="*/ 2147483647 h 1540"/>
              <a:gd name="T40" fmla="*/ 2147483647 w 1948"/>
              <a:gd name="T41" fmla="*/ 2147483647 h 1540"/>
              <a:gd name="T42" fmla="*/ 2147483647 w 1948"/>
              <a:gd name="T43" fmla="*/ 2147483647 h 15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48"/>
              <a:gd name="T67" fmla="*/ 0 h 1540"/>
              <a:gd name="T68" fmla="*/ 1948 w 1948"/>
              <a:gd name="T69" fmla="*/ 1540 h 15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48" h="1540">
                <a:moveTo>
                  <a:pt x="1151" y="19"/>
                </a:moveTo>
                <a:cubicBezTo>
                  <a:pt x="1093" y="0"/>
                  <a:pt x="1109" y="3"/>
                  <a:pt x="1001" y="5"/>
                </a:cubicBezTo>
                <a:cubicBezTo>
                  <a:pt x="829" y="6"/>
                  <a:pt x="657" y="14"/>
                  <a:pt x="486" y="19"/>
                </a:cubicBezTo>
                <a:cubicBezTo>
                  <a:pt x="324" y="35"/>
                  <a:pt x="151" y="81"/>
                  <a:pt x="72" y="240"/>
                </a:cubicBezTo>
                <a:cubicBezTo>
                  <a:pt x="53" y="409"/>
                  <a:pt x="33" y="578"/>
                  <a:pt x="22" y="748"/>
                </a:cubicBezTo>
                <a:cubicBezTo>
                  <a:pt x="50" y="1182"/>
                  <a:pt x="0" y="852"/>
                  <a:pt x="58" y="1005"/>
                </a:cubicBezTo>
                <a:cubicBezTo>
                  <a:pt x="94" y="1100"/>
                  <a:pt x="131" y="1195"/>
                  <a:pt x="172" y="1290"/>
                </a:cubicBezTo>
                <a:cubicBezTo>
                  <a:pt x="180" y="1308"/>
                  <a:pt x="204" y="1381"/>
                  <a:pt x="229" y="1398"/>
                </a:cubicBezTo>
                <a:cubicBezTo>
                  <a:pt x="290" y="1439"/>
                  <a:pt x="413" y="1445"/>
                  <a:pt x="479" y="1455"/>
                </a:cubicBezTo>
                <a:cubicBezTo>
                  <a:pt x="700" y="1487"/>
                  <a:pt x="922" y="1508"/>
                  <a:pt x="1144" y="1540"/>
                </a:cubicBezTo>
                <a:cubicBezTo>
                  <a:pt x="1324" y="1532"/>
                  <a:pt x="1506" y="1517"/>
                  <a:pt x="1687" y="1498"/>
                </a:cubicBezTo>
                <a:cubicBezTo>
                  <a:pt x="1717" y="1490"/>
                  <a:pt x="1748" y="1482"/>
                  <a:pt x="1779" y="1476"/>
                </a:cubicBezTo>
                <a:cubicBezTo>
                  <a:pt x="1793" y="1472"/>
                  <a:pt x="1807" y="1471"/>
                  <a:pt x="1822" y="1469"/>
                </a:cubicBezTo>
                <a:cubicBezTo>
                  <a:pt x="1846" y="1464"/>
                  <a:pt x="1894" y="1448"/>
                  <a:pt x="1894" y="1448"/>
                </a:cubicBezTo>
                <a:cubicBezTo>
                  <a:pt x="1948" y="1276"/>
                  <a:pt x="1892" y="964"/>
                  <a:pt x="1815" y="798"/>
                </a:cubicBezTo>
                <a:cubicBezTo>
                  <a:pt x="1793" y="751"/>
                  <a:pt x="1757" y="712"/>
                  <a:pt x="1729" y="669"/>
                </a:cubicBezTo>
                <a:cubicBezTo>
                  <a:pt x="1715" y="469"/>
                  <a:pt x="1722" y="500"/>
                  <a:pt x="1694" y="326"/>
                </a:cubicBezTo>
                <a:cubicBezTo>
                  <a:pt x="1688" y="290"/>
                  <a:pt x="1692" y="249"/>
                  <a:pt x="1672" y="219"/>
                </a:cubicBezTo>
                <a:cubicBezTo>
                  <a:pt x="1659" y="200"/>
                  <a:pt x="1631" y="203"/>
                  <a:pt x="1615" y="197"/>
                </a:cubicBezTo>
                <a:cubicBezTo>
                  <a:pt x="1576" y="182"/>
                  <a:pt x="1538" y="164"/>
                  <a:pt x="1501" y="147"/>
                </a:cubicBezTo>
                <a:cubicBezTo>
                  <a:pt x="1392" y="96"/>
                  <a:pt x="1380" y="65"/>
                  <a:pt x="1265" y="55"/>
                </a:cubicBezTo>
                <a:cubicBezTo>
                  <a:pt x="1226" y="40"/>
                  <a:pt x="1194" y="19"/>
                  <a:pt x="1151" y="19"/>
                </a:cubicBezTo>
                <a:close/>
              </a:path>
            </a:pathLst>
          </a:custGeom>
          <a:noFill/>
          <a:ln w="12700">
            <a:solidFill>
              <a:schemeClr val="tx2"/>
            </a:solidFill>
            <a:round/>
            <a:headEnd/>
            <a:tailEnd/>
          </a:ln>
        </p:spPr>
        <p:txBody>
          <a:bodyPr wrap="none" anchor="ctr">
            <a:prstTxWarp prst="textNoShape">
              <a:avLst/>
            </a:prstTxWarp>
          </a:bodyPr>
          <a:lstStyle/>
          <a:p>
            <a:endParaRPr lang="en-US"/>
          </a:p>
        </p:txBody>
      </p:sp>
      <p:sp>
        <p:nvSpPr>
          <p:cNvPr id="135178" name="Freeform 10"/>
          <p:cNvSpPr>
            <a:spLocks/>
          </p:cNvSpPr>
          <p:nvPr/>
        </p:nvSpPr>
        <p:spPr bwMode="auto">
          <a:xfrm>
            <a:off x="1587500" y="1077913"/>
            <a:ext cx="5578475" cy="4025900"/>
          </a:xfrm>
          <a:custGeom>
            <a:avLst/>
            <a:gdLst>
              <a:gd name="T0" fmla="*/ 2147483647 w 3514"/>
              <a:gd name="T1" fmla="*/ 2147483647 h 2536"/>
              <a:gd name="T2" fmla="*/ 2147483647 w 3514"/>
              <a:gd name="T3" fmla="*/ 2147483647 h 2536"/>
              <a:gd name="T4" fmla="*/ 2147483647 w 3514"/>
              <a:gd name="T5" fmla="*/ 2147483647 h 2536"/>
              <a:gd name="T6" fmla="*/ 2147483647 w 3514"/>
              <a:gd name="T7" fmla="*/ 2147483647 h 2536"/>
              <a:gd name="T8" fmla="*/ 2147483647 w 3514"/>
              <a:gd name="T9" fmla="*/ 2147483647 h 2536"/>
              <a:gd name="T10" fmla="*/ 2147483647 w 3514"/>
              <a:gd name="T11" fmla="*/ 2147483647 h 2536"/>
              <a:gd name="T12" fmla="*/ 2147483647 w 3514"/>
              <a:gd name="T13" fmla="*/ 2147483647 h 2536"/>
              <a:gd name="T14" fmla="*/ 2147483647 w 3514"/>
              <a:gd name="T15" fmla="*/ 2147483647 h 2536"/>
              <a:gd name="T16" fmla="*/ 2147483647 w 3514"/>
              <a:gd name="T17" fmla="*/ 2147483647 h 2536"/>
              <a:gd name="T18" fmla="*/ 2147483647 w 3514"/>
              <a:gd name="T19" fmla="*/ 2147483647 h 2536"/>
              <a:gd name="T20" fmla="*/ 2147483647 w 3514"/>
              <a:gd name="T21" fmla="*/ 2147483647 h 2536"/>
              <a:gd name="T22" fmla="*/ 2147483647 w 3514"/>
              <a:gd name="T23" fmla="*/ 2147483647 h 2536"/>
              <a:gd name="T24" fmla="*/ 2147483647 w 3514"/>
              <a:gd name="T25" fmla="*/ 2147483647 h 2536"/>
              <a:gd name="T26" fmla="*/ 2147483647 w 3514"/>
              <a:gd name="T27" fmla="*/ 2147483647 h 2536"/>
              <a:gd name="T28" fmla="*/ 2147483647 w 3514"/>
              <a:gd name="T29" fmla="*/ 2147483647 h 2536"/>
              <a:gd name="T30" fmla="*/ 2147483647 w 3514"/>
              <a:gd name="T31" fmla="*/ 2147483647 h 2536"/>
              <a:gd name="T32" fmla="*/ 2147483647 w 3514"/>
              <a:gd name="T33" fmla="*/ 2147483647 h 2536"/>
              <a:gd name="T34" fmla="*/ 2147483647 w 3514"/>
              <a:gd name="T35" fmla="*/ 2147483647 h 2536"/>
              <a:gd name="T36" fmla="*/ 2147483647 w 3514"/>
              <a:gd name="T37" fmla="*/ 2147483647 h 2536"/>
              <a:gd name="T38" fmla="*/ 2147483647 w 3514"/>
              <a:gd name="T39" fmla="*/ 2147483647 h 2536"/>
              <a:gd name="T40" fmla="*/ 2147483647 w 3514"/>
              <a:gd name="T41" fmla="*/ 2147483647 h 2536"/>
              <a:gd name="T42" fmla="*/ 2147483647 w 3514"/>
              <a:gd name="T43" fmla="*/ 2147483647 h 2536"/>
              <a:gd name="T44" fmla="*/ 2147483647 w 3514"/>
              <a:gd name="T45" fmla="*/ 2147483647 h 2536"/>
              <a:gd name="T46" fmla="*/ 2147483647 w 3514"/>
              <a:gd name="T47" fmla="*/ 2147483647 h 2536"/>
              <a:gd name="T48" fmla="*/ 2147483647 w 3514"/>
              <a:gd name="T49" fmla="*/ 2147483647 h 2536"/>
              <a:gd name="T50" fmla="*/ 2147483647 w 3514"/>
              <a:gd name="T51" fmla="*/ 2147483647 h 2536"/>
              <a:gd name="T52" fmla="*/ 2147483647 w 3514"/>
              <a:gd name="T53" fmla="*/ 0 h 2536"/>
              <a:gd name="T54" fmla="*/ 2147483647 w 3514"/>
              <a:gd name="T55" fmla="*/ 2147483647 h 2536"/>
              <a:gd name="T56" fmla="*/ 2147483647 w 3514"/>
              <a:gd name="T57" fmla="*/ 2147483647 h 2536"/>
              <a:gd name="T58" fmla="*/ 2147483647 w 3514"/>
              <a:gd name="T59" fmla="*/ 2147483647 h 2536"/>
              <a:gd name="T60" fmla="*/ 2147483647 w 3514"/>
              <a:gd name="T61" fmla="*/ 2147483647 h 2536"/>
              <a:gd name="T62" fmla="*/ 2147483647 w 3514"/>
              <a:gd name="T63" fmla="*/ 2147483647 h 2536"/>
              <a:gd name="T64" fmla="*/ 2147483647 w 3514"/>
              <a:gd name="T65" fmla="*/ 2147483647 h 2536"/>
              <a:gd name="T66" fmla="*/ 2147483647 w 3514"/>
              <a:gd name="T67" fmla="*/ 2147483647 h 2536"/>
              <a:gd name="T68" fmla="*/ 2147483647 w 3514"/>
              <a:gd name="T69" fmla="*/ 2147483647 h 2536"/>
              <a:gd name="T70" fmla="*/ 2147483647 w 3514"/>
              <a:gd name="T71" fmla="*/ 2147483647 h 2536"/>
              <a:gd name="T72" fmla="*/ 2147483647 w 3514"/>
              <a:gd name="T73" fmla="*/ 2147483647 h 2536"/>
              <a:gd name="T74" fmla="*/ 2147483647 w 3514"/>
              <a:gd name="T75" fmla="*/ 2147483647 h 2536"/>
              <a:gd name="T76" fmla="*/ 2147483647 w 3514"/>
              <a:gd name="T77" fmla="*/ 2147483647 h 2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14"/>
              <a:gd name="T118" fmla="*/ 0 h 2536"/>
              <a:gd name="T119" fmla="*/ 3514 w 3514"/>
              <a:gd name="T120" fmla="*/ 2536 h 2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14" h="2536">
                <a:moveTo>
                  <a:pt x="71" y="871"/>
                </a:moveTo>
                <a:cubicBezTo>
                  <a:pt x="160" y="892"/>
                  <a:pt x="388" y="822"/>
                  <a:pt x="400" y="821"/>
                </a:cubicBezTo>
                <a:cubicBezTo>
                  <a:pt x="688" y="789"/>
                  <a:pt x="973" y="770"/>
                  <a:pt x="1264" y="764"/>
                </a:cubicBezTo>
                <a:cubicBezTo>
                  <a:pt x="1468" y="770"/>
                  <a:pt x="1583" y="789"/>
                  <a:pt x="1772" y="835"/>
                </a:cubicBezTo>
                <a:cubicBezTo>
                  <a:pt x="1812" y="863"/>
                  <a:pt x="1858" y="879"/>
                  <a:pt x="1900" y="907"/>
                </a:cubicBezTo>
                <a:cubicBezTo>
                  <a:pt x="1929" y="926"/>
                  <a:pt x="1986" y="971"/>
                  <a:pt x="1986" y="971"/>
                </a:cubicBezTo>
                <a:cubicBezTo>
                  <a:pt x="2032" y="1067"/>
                  <a:pt x="2041" y="1197"/>
                  <a:pt x="2064" y="1300"/>
                </a:cubicBezTo>
                <a:cubicBezTo>
                  <a:pt x="2102" y="1475"/>
                  <a:pt x="2172" y="1828"/>
                  <a:pt x="2172" y="1828"/>
                </a:cubicBezTo>
                <a:cubicBezTo>
                  <a:pt x="2174" y="1873"/>
                  <a:pt x="2177" y="1918"/>
                  <a:pt x="2179" y="1964"/>
                </a:cubicBezTo>
                <a:cubicBezTo>
                  <a:pt x="2187" y="2189"/>
                  <a:pt x="2175" y="2126"/>
                  <a:pt x="2207" y="2257"/>
                </a:cubicBezTo>
                <a:cubicBezTo>
                  <a:pt x="2216" y="2296"/>
                  <a:pt x="2214" y="2333"/>
                  <a:pt x="2250" y="2357"/>
                </a:cubicBezTo>
                <a:cubicBezTo>
                  <a:pt x="2252" y="2366"/>
                  <a:pt x="2252" y="2377"/>
                  <a:pt x="2257" y="2386"/>
                </a:cubicBezTo>
                <a:cubicBezTo>
                  <a:pt x="2257" y="2387"/>
                  <a:pt x="2328" y="2519"/>
                  <a:pt x="2350" y="2528"/>
                </a:cubicBezTo>
                <a:cubicBezTo>
                  <a:pt x="2370" y="2535"/>
                  <a:pt x="2392" y="2533"/>
                  <a:pt x="2414" y="2536"/>
                </a:cubicBezTo>
                <a:cubicBezTo>
                  <a:pt x="2535" y="2503"/>
                  <a:pt x="2485" y="2513"/>
                  <a:pt x="2564" y="2500"/>
                </a:cubicBezTo>
                <a:cubicBezTo>
                  <a:pt x="2600" y="2485"/>
                  <a:pt x="2634" y="2480"/>
                  <a:pt x="2672" y="2471"/>
                </a:cubicBezTo>
                <a:cubicBezTo>
                  <a:pt x="2794" y="2440"/>
                  <a:pt x="2910" y="2404"/>
                  <a:pt x="3036" y="2386"/>
                </a:cubicBezTo>
                <a:cubicBezTo>
                  <a:pt x="3086" y="2360"/>
                  <a:pt x="3158" y="2341"/>
                  <a:pt x="3186" y="2286"/>
                </a:cubicBezTo>
                <a:cubicBezTo>
                  <a:pt x="3215" y="2227"/>
                  <a:pt x="3264" y="2107"/>
                  <a:pt x="3264" y="2107"/>
                </a:cubicBezTo>
                <a:cubicBezTo>
                  <a:pt x="3287" y="1978"/>
                  <a:pt x="3327" y="1856"/>
                  <a:pt x="3350" y="1728"/>
                </a:cubicBezTo>
                <a:cubicBezTo>
                  <a:pt x="3359" y="1540"/>
                  <a:pt x="3352" y="1594"/>
                  <a:pt x="3386" y="1378"/>
                </a:cubicBezTo>
                <a:cubicBezTo>
                  <a:pt x="3408" y="1232"/>
                  <a:pt x="3457" y="943"/>
                  <a:pt x="3457" y="943"/>
                </a:cubicBezTo>
                <a:cubicBezTo>
                  <a:pt x="3454" y="845"/>
                  <a:pt x="3514" y="717"/>
                  <a:pt x="3443" y="650"/>
                </a:cubicBezTo>
                <a:cubicBezTo>
                  <a:pt x="3284" y="500"/>
                  <a:pt x="3080" y="416"/>
                  <a:pt x="2864" y="393"/>
                </a:cubicBezTo>
                <a:cubicBezTo>
                  <a:pt x="2770" y="361"/>
                  <a:pt x="2667" y="348"/>
                  <a:pt x="2586" y="293"/>
                </a:cubicBezTo>
                <a:cubicBezTo>
                  <a:pt x="2534" y="257"/>
                  <a:pt x="2493" y="208"/>
                  <a:pt x="2443" y="171"/>
                </a:cubicBezTo>
                <a:cubicBezTo>
                  <a:pt x="2361" y="111"/>
                  <a:pt x="2266" y="47"/>
                  <a:pt x="2172" y="0"/>
                </a:cubicBezTo>
                <a:cubicBezTo>
                  <a:pt x="2109" y="24"/>
                  <a:pt x="2047" y="44"/>
                  <a:pt x="1986" y="71"/>
                </a:cubicBezTo>
                <a:cubicBezTo>
                  <a:pt x="1950" y="86"/>
                  <a:pt x="1915" y="118"/>
                  <a:pt x="1879" y="128"/>
                </a:cubicBezTo>
                <a:cubicBezTo>
                  <a:pt x="1848" y="136"/>
                  <a:pt x="1816" y="135"/>
                  <a:pt x="1786" y="142"/>
                </a:cubicBezTo>
                <a:cubicBezTo>
                  <a:pt x="1635" y="175"/>
                  <a:pt x="1489" y="221"/>
                  <a:pt x="1336" y="235"/>
                </a:cubicBezTo>
                <a:cubicBezTo>
                  <a:pt x="1159" y="271"/>
                  <a:pt x="979" y="266"/>
                  <a:pt x="800" y="271"/>
                </a:cubicBezTo>
                <a:cubicBezTo>
                  <a:pt x="581" y="361"/>
                  <a:pt x="727" y="302"/>
                  <a:pt x="393" y="428"/>
                </a:cubicBezTo>
                <a:cubicBezTo>
                  <a:pt x="315" y="456"/>
                  <a:pt x="245" y="486"/>
                  <a:pt x="164" y="500"/>
                </a:cubicBezTo>
                <a:cubicBezTo>
                  <a:pt x="123" y="513"/>
                  <a:pt x="138" y="506"/>
                  <a:pt x="86" y="550"/>
                </a:cubicBezTo>
                <a:cubicBezTo>
                  <a:pt x="73" y="560"/>
                  <a:pt x="61" y="573"/>
                  <a:pt x="50" y="585"/>
                </a:cubicBezTo>
                <a:cubicBezTo>
                  <a:pt x="42" y="592"/>
                  <a:pt x="29" y="607"/>
                  <a:pt x="29" y="607"/>
                </a:cubicBezTo>
                <a:cubicBezTo>
                  <a:pt x="0" y="682"/>
                  <a:pt x="29" y="758"/>
                  <a:pt x="64" y="828"/>
                </a:cubicBezTo>
                <a:cubicBezTo>
                  <a:pt x="72" y="861"/>
                  <a:pt x="71" y="847"/>
                  <a:pt x="71" y="871"/>
                </a:cubicBezTo>
                <a:close/>
              </a:path>
            </a:pathLst>
          </a:custGeom>
          <a:noFill/>
          <a:ln w="12700">
            <a:solidFill>
              <a:schemeClr val="tx2"/>
            </a:solidFill>
            <a:round/>
            <a:headEnd/>
            <a:tailEnd/>
          </a:ln>
        </p:spPr>
        <p:txBody>
          <a:bodyPr wrap="none" anchor="ctr">
            <a:prstTxWarp prst="textNoShape">
              <a:avLst/>
            </a:prstTxWarp>
          </a:bodyPr>
          <a:lstStyle/>
          <a:p>
            <a:endParaRPr lang="en-US"/>
          </a:p>
        </p:txBody>
      </p:sp>
      <p:sp>
        <p:nvSpPr>
          <p:cNvPr id="135179" name="Line 14"/>
          <p:cNvSpPr>
            <a:spLocks noChangeShapeType="1"/>
          </p:cNvSpPr>
          <p:nvPr/>
        </p:nvSpPr>
        <p:spPr bwMode="auto">
          <a:xfrm flipV="1">
            <a:off x="3733800" y="4114800"/>
            <a:ext cx="1524000" cy="457200"/>
          </a:xfrm>
          <a:prstGeom prst="line">
            <a:avLst/>
          </a:prstGeom>
          <a:noFill/>
          <a:ln w="12700">
            <a:solidFill>
              <a:schemeClr val="accent2"/>
            </a:solidFill>
            <a:round/>
            <a:headEnd/>
            <a:tailEnd/>
          </a:ln>
        </p:spPr>
        <p:txBody>
          <a:bodyPr wrap="none" anchor="ctr">
            <a:prstTxWarp prst="textNoShape">
              <a:avLst/>
            </a:prstTxWarp>
          </a:bodyPr>
          <a:lstStyle/>
          <a:p>
            <a:endParaRPr lang="en-US"/>
          </a:p>
        </p:txBody>
      </p:sp>
      <p:sp>
        <p:nvSpPr>
          <p:cNvPr id="135180" name="Text Box 16"/>
          <p:cNvSpPr txBox="1">
            <a:spLocks noChangeArrowheads="1"/>
          </p:cNvSpPr>
          <p:nvPr/>
        </p:nvSpPr>
        <p:spPr bwMode="auto">
          <a:xfrm>
            <a:off x="2574925" y="4854575"/>
            <a:ext cx="482600" cy="457200"/>
          </a:xfrm>
          <a:prstGeom prst="rect">
            <a:avLst/>
          </a:prstGeom>
          <a:noFill/>
          <a:ln w="12700">
            <a:noFill/>
            <a:miter lim="800000"/>
            <a:headEnd/>
            <a:tailEnd/>
          </a:ln>
        </p:spPr>
        <p:txBody>
          <a:bodyPr wrap="none">
            <a:prstTxWarp prst="textNoShape">
              <a:avLst/>
            </a:prstTxWarp>
            <a:spAutoFit/>
          </a:bodyPr>
          <a:lstStyle/>
          <a:p>
            <a:r>
              <a:rPr lang="en-US"/>
              <a:t>T</a:t>
            </a:r>
            <a:r>
              <a:rPr lang="en-US" baseline="-25000"/>
              <a:t>1</a:t>
            </a:r>
            <a:endParaRPr lang="en-US"/>
          </a:p>
        </p:txBody>
      </p:sp>
      <p:sp>
        <p:nvSpPr>
          <p:cNvPr id="135181" name="Text Box 17"/>
          <p:cNvSpPr txBox="1">
            <a:spLocks noChangeArrowheads="1"/>
          </p:cNvSpPr>
          <p:nvPr/>
        </p:nvSpPr>
        <p:spPr bwMode="auto">
          <a:xfrm>
            <a:off x="5622925" y="4473575"/>
            <a:ext cx="482600" cy="457200"/>
          </a:xfrm>
          <a:prstGeom prst="rect">
            <a:avLst/>
          </a:prstGeom>
          <a:noFill/>
          <a:ln w="12700">
            <a:noFill/>
            <a:miter lim="800000"/>
            <a:headEnd/>
            <a:tailEnd/>
          </a:ln>
        </p:spPr>
        <p:txBody>
          <a:bodyPr wrap="none">
            <a:prstTxWarp prst="textNoShape">
              <a:avLst/>
            </a:prstTxWarp>
            <a:spAutoFit/>
          </a:bodyPr>
          <a:lstStyle/>
          <a:p>
            <a:r>
              <a:rPr lang="en-US"/>
              <a:t>T</a:t>
            </a:r>
            <a:r>
              <a:rPr lang="en-US" baseline="-25000"/>
              <a:t>2</a:t>
            </a:r>
            <a:endParaRPr lang="en-US"/>
          </a:p>
        </p:txBody>
      </p:sp>
      <p:sp>
        <p:nvSpPr>
          <p:cNvPr id="135182" name="Line 18"/>
          <p:cNvSpPr>
            <a:spLocks noChangeShapeType="1"/>
          </p:cNvSpPr>
          <p:nvPr/>
        </p:nvSpPr>
        <p:spPr bwMode="auto">
          <a:xfrm flipV="1">
            <a:off x="2362200" y="1828800"/>
            <a:ext cx="914400" cy="2286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83" name="Line 19"/>
          <p:cNvSpPr>
            <a:spLocks noChangeShapeType="1"/>
          </p:cNvSpPr>
          <p:nvPr/>
        </p:nvSpPr>
        <p:spPr bwMode="auto">
          <a:xfrm flipV="1">
            <a:off x="3276600" y="1371600"/>
            <a:ext cx="1295400" cy="4572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84" name="Line 20"/>
          <p:cNvSpPr>
            <a:spLocks noChangeShapeType="1"/>
          </p:cNvSpPr>
          <p:nvPr/>
        </p:nvSpPr>
        <p:spPr bwMode="auto">
          <a:xfrm>
            <a:off x="4572000" y="1371600"/>
            <a:ext cx="381000" cy="1295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85" name="Line 22"/>
          <p:cNvSpPr>
            <a:spLocks noChangeShapeType="1"/>
          </p:cNvSpPr>
          <p:nvPr/>
        </p:nvSpPr>
        <p:spPr bwMode="auto">
          <a:xfrm flipH="1" flipV="1">
            <a:off x="5562600" y="1828800"/>
            <a:ext cx="152400" cy="685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86" name="Line 23"/>
          <p:cNvSpPr>
            <a:spLocks noChangeShapeType="1"/>
          </p:cNvSpPr>
          <p:nvPr/>
        </p:nvSpPr>
        <p:spPr bwMode="auto">
          <a:xfrm>
            <a:off x="5715000" y="2514600"/>
            <a:ext cx="762000" cy="914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87" name="Line 24"/>
          <p:cNvSpPr>
            <a:spLocks noChangeShapeType="1"/>
          </p:cNvSpPr>
          <p:nvPr/>
        </p:nvSpPr>
        <p:spPr bwMode="auto">
          <a:xfrm>
            <a:off x="6477000" y="3429000"/>
            <a:ext cx="152400" cy="914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88" name="Line 25"/>
          <p:cNvSpPr>
            <a:spLocks noChangeShapeType="1"/>
          </p:cNvSpPr>
          <p:nvPr/>
        </p:nvSpPr>
        <p:spPr bwMode="auto">
          <a:xfrm flipH="1">
            <a:off x="5257800" y="3429000"/>
            <a:ext cx="1219200" cy="6858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135189" name="Text Box 30"/>
          <p:cNvSpPr txBox="1">
            <a:spLocks noChangeArrowheads="1"/>
          </p:cNvSpPr>
          <p:nvPr/>
        </p:nvSpPr>
        <p:spPr bwMode="auto">
          <a:xfrm>
            <a:off x="4327525" y="3940175"/>
            <a:ext cx="354013" cy="457200"/>
          </a:xfrm>
          <a:prstGeom prst="rect">
            <a:avLst/>
          </a:prstGeom>
          <a:noFill/>
          <a:ln w="12700">
            <a:noFill/>
            <a:miter lim="800000"/>
            <a:headEnd/>
            <a:tailEnd/>
          </a:ln>
        </p:spPr>
        <p:txBody>
          <a:bodyPr wrap="none">
            <a:prstTxWarp prst="textNoShape">
              <a:avLst/>
            </a:prstTxWarp>
            <a:spAutoFit/>
          </a:bodyPr>
          <a:lstStyle/>
          <a:p>
            <a:r>
              <a:rPr lang="en-US"/>
              <a:t>5</a:t>
            </a:r>
          </a:p>
        </p:txBody>
      </p:sp>
      <p:sp>
        <p:nvSpPr>
          <p:cNvPr id="135190" name="Text Box 32"/>
          <p:cNvSpPr txBox="1">
            <a:spLocks noChangeArrowheads="1"/>
          </p:cNvSpPr>
          <p:nvPr/>
        </p:nvSpPr>
        <p:spPr bwMode="auto">
          <a:xfrm>
            <a:off x="4632325" y="1196975"/>
            <a:ext cx="482600" cy="457200"/>
          </a:xfrm>
          <a:prstGeom prst="rect">
            <a:avLst/>
          </a:prstGeom>
          <a:noFill/>
          <a:ln w="12700">
            <a:noFill/>
            <a:miter lim="800000"/>
            <a:headEnd/>
            <a:tailEnd/>
          </a:ln>
        </p:spPr>
        <p:txBody>
          <a:bodyPr wrap="none">
            <a:prstTxWarp prst="textNoShape">
              <a:avLst/>
            </a:prstTxWarp>
            <a:spAutoFit/>
          </a:bodyPr>
          <a:lstStyle/>
          <a:p>
            <a:r>
              <a:rPr lang="en-US"/>
              <a:t>T</a:t>
            </a:r>
            <a:r>
              <a:rPr lang="en-US" baseline="-25000"/>
              <a:t>3</a:t>
            </a:r>
          </a:p>
        </p:txBody>
      </p:sp>
      <p:sp>
        <p:nvSpPr>
          <p:cNvPr id="135191" name="Text Box 33"/>
          <p:cNvSpPr txBox="1">
            <a:spLocks noChangeArrowheads="1"/>
          </p:cNvSpPr>
          <p:nvPr/>
        </p:nvSpPr>
        <p:spPr bwMode="auto">
          <a:xfrm>
            <a:off x="1431925" y="5616575"/>
            <a:ext cx="7202488" cy="457200"/>
          </a:xfrm>
          <a:prstGeom prst="rect">
            <a:avLst/>
          </a:prstGeom>
          <a:noFill/>
          <a:ln w="12700">
            <a:noFill/>
            <a:miter lim="800000"/>
            <a:headEnd/>
            <a:tailEnd/>
          </a:ln>
        </p:spPr>
        <p:txBody>
          <a:bodyPr wrap="none">
            <a:prstTxWarp prst="textNoShape">
              <a:avLst/>
            </a:prstTxWarp>
            <a:spAutoFit/>
          </a:bodyPr>
          <a:lstStyle/>
          <a:p>
            <a:r>
              <a:rPr lang="en-US"/>
              <a:t>MST = T</a:t>
            </a:r>
            <a:r>
              <a:rPr lang="en-US" baseline="-25000"/>
              <a:t>1</a:t>
            </a:r>
            <a:r>
              <a:rPr lang="en-US"/>
              <a:t> + T</a:t>
            </a:r>
            <a:r>
              <a:rPr lang="en-US" baseline="-25000"/>
              <a:t>2</a:t>
            </a:r>
            <a:r>
              <a:rPr lang="en-US"/>
              <a:t> + T</a:t>
            </a:r>
            <a:r>
              <a:rPr lang="en-US" baseline="-25000"/>
              <a:t>3</a:t>
            </a:r>
            <a:r>
              <a:rPr lang="en-US"/>
              <a:t>+(shortest connecting link)+more</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defRPr/>
            </a:pPr>
            <a:r>
              <a:rPr lang="en-US">
                <a:ea typeface="ＭＳ Ｐゴシック" charset="-128"/>
                <a:cs typeface="ＭＳ Ｐゴシック" charset="-128"/>
              </a:rPr>
              <a:t>Corollary</a:t>
            </a:r>
          </a:p>
        </p:txBody>
      </p:sp>
      <p:sp>
        <p:nvSpPr>
          <p:cNvPr id="137219" name="Rectangle 3"/>
          <p:cNvSpPr>
            <a:spLocks noGrp="1" noChangeArrowheads="1"/>
          </p:cNvSpPr>
          <p:nvPr>
            <p:ph type="body" idx="1"/>
          </p:nvPr>
        </p:nvSpPr>
        <p:spPr/>
        <p:txBody>
          <a:bodyPr/>
          <a:lstStyle/>
          <a:p>
            <a:r>
              <a:rPr lang="en-US">
                <a:ea typeface="ＭＳ Ｐゴシック" charset="-128"/>
                <a:cs typeface="ＭＳ Ｐゴシック" charset="-128"/>
              </a:rPr>
              <a:t>In an undirected network G, the link of shortest length out of any node is part of the MST.</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685800" y="609600"/>
            <a:ext cx="7772400" cy="1143000"/>
          </a:xfrm>
          <a:prstGeom prst="rect">
            <a:avLst/>
          </a:prstGeom>
          <a:noFill/>
          <a:ln w="12700">
            <a:noFill/>
            <a:miter lim="800000"/>
            <a:headEnd/>
            <a:tailEnd/>
          </a:ln>
          <a:effectLst/>
        </p:spPr>
        <p:txBody>
          <a:bodyPr lIns="90487" tIns="44450" rIns="90487" bIns="44450" anchor="ctr">
            <a:prstTxWarp prst="textNoShape">
              <a:avLst/>
            </a:prstTxWarp>
          </a:bodyPr>
          <a:lstStyle/>
          <a:p>
            <a:pPr algn="ctr" defTabSz="917575">
              <a:defRPr/>
            </a:pPr>
            <a:r>
              <a:rPr lang="en-US" sz="4400">
                <a:solidFill>
                  <a:schemeClr val="tx2"/>
                </a:solidFill>
                <a:effectLst>
                  <a:outerShdw blurRad="38100" dist="38100" dir="2700000" algn="tl">
                    <a:srgbClr val="DDDDDD"/>
                  </a:outerShdw>
                </a:effectLst>
              </a:rPr>
              <a:t>One MST Algorithm</a:t>
            </a:r>
          </a:p>
        </p:txBody>
      </p:sp>
      <p:sp>
        <p:nvSpPr>
          <p:cNvPr id="139267" name="Rectangle 3"/>
          <p:cNvSpPr>
            <a:spLocks noChangeArrowheads="1"/>
          </p:cNvSpPr>
          <p:nvPr/>
        </p:nvSpPr>
        <p:spPr bwMode="auto">
          <a:xfrm>
            <a:off x="685800" y="1981200"/>
            <a:ext cx="7772400" cy="4114800"/>
          </a:xfrm>
          <a:prstGeom prst="rect">
            <a:avLst/>
          </a:prstGeom>
          <a:noFill/>
          <a:ln w="12700">
            <a:noFill/>
            <a:miter lim="800000"/>
            <a:headEnd/>
            <a:tailEnd/>
          </a:ln>
        </p:spPr>
        <p:txBody>
          <a:bodyPr lIns="90487" tIns="44450" rIns="90487" bIns="44450">
            <a:prstTxWarp prst="textNoShape">
              <a:avLst/>
            </a:prstTxWarp>
          </a:bodyPr>
          <a:lstStyle/>
          <a:p>
            <a:pPr marL="342900" indent="-342900">
              <a:spcBef>
                <a:spcPct val="20000"/>
              </a:spcBef>
              <a:buClr>
                <a:schemeClr val="tx2"/>
              </a:buClr>
              <a:buSzPct val="75000"/>
              <a:buFont typeface="Monotype Sorts" charset="2"/>
              <a:buChar char=""/>
            </a:pPr>
            <a:r>
              <a:rPr lang="en-US" sz="3200"/>
              <a:t>Algorithm:  Start at an arbitrary node.  Keep connecting to the growing sub-tree the closest unattached node.</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26"/>
          <p:cNvSpPr>
            <a:spLocks noGrp="1" noChangeArrowheads="1"/>
          </p:cNvSpPr>
          <p:nvPr>
            <p:ph type="title"/>
          </p:nvPr>
        </p:nvSpPr>
        <p:spPr/>
        <p:txBody>
          <a:bodyPr>
            <a:normAutofit fontScale="90000"/>
          </a:bodyPr>
          <a:lstStyle/>
          <a:p>
            <a:pPr>
              <a:defRPr/>
            </a:pPr>
            <a:r>
              <a:rPr lang="en-US">
                <a:ea typeface="ＭＳ Ｐゴシック" charset="-128"/>
                <a:cs typeface="ＭＳ Ｐゴシック" charset="-128"/>
              </a:rPr>
              <a:t>Computational Complexity of the MST</a:t>
            </a:r>
          </a:p>
        </p:txBody>
      </p:sp>
      <p:sp>
        <p:nvSpPr>
          <p:cNvPr id="141315" name="Rectangle 1027"/>
          <p:cNvSpPr>
            <a:spLocks noGrp="1" noChangeArrowheads="1"/>
          </p:cNvSpPr>
          <p:nvPr>
            <p:ph type="body" idx="1"/>
          </p:nvPr>
        </p:nvSpPr>
        <p:spPr/>
        <p:txBody>
          <a:bodyPr/>
          <a:lstStyle/>
          <a:p>
            <a:r>
              <a:rPr lang="en-US">
                <a:ea typeface="ＭＳ Ｐゴシック" charset="-128"/>
                <a:cs typeface="ＭＳ Ｐゴシック" charset="-128"/>
              </a:rPr>
              <a:t>Assume a fully connected G</a:t>
            </a:r>
          </a:p>
          <a:p>
            <a:r>
              <a:rPr lang="en-US">
                <a:ea typeface="ＭＳ Ｐゴシック" charset="-128"/>
                <a:cs typeface="ＭＳ Ｐゴシック" charset="-128"/>
              </a:rPr>
              <a:t>Iteration #1:  (</a:t>
            </a:r>
            <a:r>
              <a:rPr lang="en-US" i="1">
                <a:ea typeface="ＭＳ Ｐゴシック" charset="-128"/>
                <a:cs typeface="ＭＳ Ｐゴシック" charset="-128"/>
              </a:rPr>
              <a:t>n</a:t>
            </a:r>
            <a:r>
              <a:rPr lang="en-US">
                <a:ea typeface="ＭＳ Ｐゴシック" charset="-128"/>
                <a:cs typeface="ＭＳ Ｐゴシック" charset="-128"/>
              </a:rPr>
              <a:t>-1) comparisons to find minimum.  Label each node with distance to start node.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 Nervous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7873" y="1289573"/>
            <a:ext cx="3373104" cy="5568427"/>
          </a:xfrm>
        </p:spPr>
      </p:pic>
    </p:spTree>
    <p:extLst>
      <p:ext uri="{BB962C8B-B14F-4D97-AF65-F5344CB8AC3E}">
        <p14:creationId xmlns:p14="http://schemas.microsoft.com/office/powerpoint/2010/main" val="3775929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fontScale="90000"/>
          </a:bodyPr>
          <a:lstStyle/>
          <a:p>
            <a:pPr>
              <a:defRPr/>
            </a:pPr>
            <a:r>
              <a:rPr lang="en-US">
                <a:ea typeface="ＭＳ Ｐゴシック" charset="-128"/>
                <a:cs typeface="ＭＳ Ｐゴシック" charset="-128"/>
              </a:rPr>
              <a:t>Computational Complexity of the MST</a:t>
            </a:r>
          </a:p>
        </p:txBody>
      </p:sp>
      <p:sp>
        <p:nvSpPr>
          <p:cNvPr id="143363" name="Rectangle 3"/>
          <p:cNvSpPr>
            <a:spLocks noGrp="1" noChangeArrowheads="1"/>
          </p:cNvSpPr>
          <p:nvPr>
            <p:ph type="body" idx="1"/>
          </p:nvPr>
        </p:nvSpPr>
        <p:spPr/>
        <p:txBody>
          <a:bodyPr/>
          <a:lstStyle/>
          <a:p>
            <a:r>
              <a:rPr lang="en-US">
                <a:ea typeface="ＭＳ Ｐゴシック" charset="-128"/>
                <a:cs typeface="ＭＳ Ｐゴシック" charset="-128"/>
              </a:rPr>
              <a:t>Iteration #2: </a:t>
            </a:r>
          </a:p>
          <a:p>
            <a:pPr lvl="1"/>
            <a:r>
              <a:rPr lang="en-US"/>
              <a:t>Find distances from newly added node to each node not in the tree &amp; replace labels where necessary. Requires (</a:t>
            </a:r>
            <a:r>
              <a:rPr lang="en-US" i="1"/>
              <a:t>n</a:t>
            </a:r>
            <a:r>
              <a:rPr lang="en-US"/>
              <a:t>-2) comparisons </a:t>
            </a:r>
          </a:p>
          <a:p>
            <a:pPr lvl="1"/>
            <a:r>
              <a:rPr lang="en-US"/>
              <a:t>Find the minimum of the labels.  Requires an additional (</a:t>
            </a:r>
            <a:r>
              <a:rPr lang="en-US" i="1"/>
              <a:t>n</a:t>
            </a:r>
            <a:r>
              <a:rPr lang="en-US"/>
              <a:t>-2) comparisons.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26"/>
          <p:cNvSpPr>
            <a:spLocks noGrp="1" noChangeArrowheads="1"/>
          </p:cNvSpPr>
          <p:nvPr>
            <p:ph type="title"/>
          </p:nvPr>
        </p:nvSpPr>
        <p:spPr/>
        <p:txBody>
          <a:bodyPr/>
          <a:lstStyle/>
          <a:p>
            <a:pPr>
              <a:defRPr/>
            </a:pPr>
            <a:endParaRPr lang="en-US">
              <a:ea typeface="ＭＳ Ｐゴシック" charset="-128"/>
              <a:cs typeface="ＭＳ Ｐゴシック" charset="-128"/>
            </a:endParaRPr>
          </a:p>
        </p:txBody>
      </p:sp>
      <p:sp>
        <p:nvSpPr>
          <p:cNvPr id="145411" name="Rectangle 1027"/>
          <p:cNvSpPr>
            <a:spLocks noGrp="1" noChangeArrowheads="1"/>
          </p:cNvSpPr>
          <p:nvPr>
            <p:ph type="body" idx="1"/>
          </p:nvPr>
        </p:nvSpPr>
        <p:spPr/>
        <p:txBody>
          <a:bodyPr/>
          <a:lstStyle/>
          <a:p>
            <a:endParaRPr lang="en-US">
              <a:ea typeface="ＭＳ Ｐゴシック" charset="-128"/>
              <a:cs typeface="ＭＳ Ｐゴシック" charset="-128"/>
            </a:endParaRPr>
          </a:p>
        </p:txBody>
      </p:sp>
      <p:sp>
        <p:nvSpPr>
          <p:cNvPr id="48132" name="Rectangle 1028"/>
          <p:cNvSpPr>
            <a:spLocks noChangeArrowheads="1"/>
          </p:cNvSpPr>
          <p:nvPr/>
        </p:nvSpPr>
        <p:spPr bwMode="auto">
          <a:xfrm>
            <a:off x="838200" y="762000"/>
            <a:ext cx="7772400" cy="1143000"/>
          </a:xfrm>
          <a:prstGeom prst="rect">
            <a:avLst/>
          </a:prstGeom>
          <a:noFill/>
          <a:ln w="12700">
            <a:noFill/>
            <a:miter lim="800000"/>
            <a:headEnd/>
            <a:tailEnd/>
          </a:ln>
          <a:effectLst/>
        </p:spPr>
        <p:txBody>
          <a:bodyPr lIns="90487" tIns="44450" rIns="90487" bIns="44450" anchor="ctr">
            <a:prstTxWarp prst="textNoShape">
              <a:avLst/>
            </a:prstTxWarp>
          </a:bodyPr>
          <a:lstStyle/>
          <a:p>
            <a:pPr algn="ctr" defTabSz="917575">
              <a:defRPr/>
            </a:pPr>
            <a:r>
              <a:rPr lang="en-US" sz="4400">
                <a:solidFill>
                  <a:schemeClr val="tx2"/>
                </a:solidFill>
                <a:effectLst>
                  <a:outerShdw blurRad="38100" dist="38100" dir="2700000" algn="tl">
                    <a:srgbClr val="DDDDDD"/>
                  </a:outerShdw>
                </a:effectLst>
              </a:rPr>
              <a:t>Computational Complexity of the MST</a:t>
            </a:r>
          </a:p>
        </p:txBody>
      </p:sp>
      <p:sp>
        <p:nvSpPr>
          <p:cNvPr id="145413" name="Rectangle 1029"/>
          <p:cNvSpPr>
            <a:spLocks noChangeArrowheads="1"/>
          </p:cNvSpPr>
          <p:nvPr/>
        </p:nvSpPr>
        <p:spPr bwMode="auto">
          <a:xfrm>
            <a:off x="838200" y="2133600"/>
            <a:ext cx="7772400" cy="4114800"/>
          </a:xfrm>
          <a:prstGeom prst="rect">
            <a:avLst/>
          </a:prstGeom>
          <a:noFill/>
          <a:ln w="12700">
            <a:noFill/>
            <a:miter lim="800000"/>
            <a:headEnd/>
            <a:tailEnd/>
          </a:ln>
        </p:spPr>
        <p:txBody>
          <a:bodyPr lIns="90487" tIns="44450" rIns="90487" bIns="44450">
            <a:prstTxWarp prst="textNoShape">
              <a:avLst/>
            </a:prstTxWarp>
          </a:bodyPr>
          <a:lstStyle/>
          <a:p>
            <a:pPr marL="342900" indent="-342900">
              <a:spcBef>
                <a:spcPct val="20000"/>
              </a:spcBef>
              <a:buClr>
                <a:schemeClr val="tx2"/>
              </a:buClr>
              <a:buSzPct val="75000"/>
              <a:buFont typeface="Monotype Sorts" charset="2"/>
              <a:buChar char=""/>
            </a:pPr>
            <a:r>
              <a:rPr lang="en-US" sz="3200"/>
              <a:t>Iteration #j: </a:t>
            </a:r>
          </a:p>
          <a:p>
            <a:pPr marL="742950" lvl="1" indent="-285750">
              <a:spcBef>
                <a:spcPct val="20000"/>
              </a:spcBef>
              <a:buClr>
                <a:schemeClr val="tx2"/>
              </a:buClr>
              <a:buSzPct val="100000"/>
              <a:buFontTx/>
              <a:buChar char="–"/>
            </a:pPr>
            <a:r>
              <a:rPr lang="en-US" sz="2800">
                <a:ea typeface="ＭＳ Ｐゴシック" charset="-128"/>
                <a:cs typeface="ＭＳ Ｐゴシック" charset="-128"/>
              </a:rPr>
              <a:t>Find distances from newly added node to each node not in the tree &amp; replace labels where necessary. Requires (</a:t>
            </a:r>
            <a:r>
              <a:rPr lang="en-US" sz="2800" i="1">
                <a:ea typeface="ＭＳ Ｐゴシック" charset="-128"/>
                <a:cs typeface="ＭＳ Ｐゴシック" charset="-128"/>
              </a:rPr>
              <a:t>n-j</a:t>
            </a:r>
            <a:r>
              <a:rPr lang="en-US" sz="2800">
                <a:ea typeface="ＭＳ Ｐゴシック" charset="-128"/>
                <a:cs typeface="ＭＳ Ｐゴシック" charset="-128"/>
              </a:rPr>
              <a:t>) comparisons </a:t>
            </a:r>
          </a:p>
          <a:p>
            <a:pPr marL="742950" lvl="1" indent="-285750">
              <a:spcBef>
                <a:spcPct val="20000"/>
              </a:spcBef>
              <a:buClr>
                <a:schemeClr val="tx2"/>
              </a:buClr>
              <a:buSzPct val="100000"/>
              <a:buFontTx/>
              <a:buChar char="–"/>
            </a:pPr>
            <a:r>
              <a:rPr lang="en-US" sz="2800">
                <a:ea typeface="ＭＳ Ｐゴシック" charset="-128"/>
                <a:cs typeface="ＭＳ Ｐゴシック" charset="-128"/>
              </a:rPr>
              <a:t>Find the minimum of the labels.  Requires an additional (</a:t>
            </a:r>
            <a:r>
              <a:rPr lang="en-US" sz="2800" i="1">
                <a:ea typeface="ＭＳ Ｐゴシック" charset="-128"/>
                <a:cs typeface="ＭＳ Ｐゴシック" charset="-128"/>
              </a:rPr>
              <a:t>n-j</a:t>
            </a:r>
            <a:r>
              <a:rPr lang="en-US" sz="2800">
                <a:ea typeface="ＭＳ Ｐゴシック" charset="-128"/>
                <a:cs typeface="ＭＳ Ｐゴシック" charset="-128"/>
              </a:rPr>
              <a:t>) comparisons.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7458" name="Object 2"/>
          <p:cNvGraphicFramePr>
            <a:graphicFrameLocks noChangeAspect="1"/>
          </p:cNvGraphicFramePr>
          <p:nvPr/>
        </p:nvGraphicFramePr>
        <p:xfrm>
          <a:off x="609600" y="1358900"/>
          <a:ext cx="7010400" cy="3660775"/>
        </p:xfrm>
        <a:graphic>
          <a:graphicData uri="http://schemas.openxmlformats.org/presentationml/2006/ole">
            <mc:AlternateContent xmlns:mc="http://schemas.openxmlformats.org/markup-compatibility/2006">
              <mc:Choice xmlns:v="urn:schemas-microsoft-com:vml" Requires="v">
                <p:oleObj spid="_x0000_s147492" name="Document" r:id="rId5" imgW="2502408" imgH="1307592" progId="Word.Document.8">
                  <p:embed/>
                </p:oleObj>
              </mc:Choice>
              <mc:Fallback>
                <p:oleObj name="Document" r:id="rId5" imgW="2502408" imgH="1307592" progId="Word.Document.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358900"/>
                        <a:ext cx="7010400" cy="366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en-US" dirty="0">
                <a:ea typeface="ＭＳ Ｐゴシック" charset="-128"/>
                <a:cs typeface="ＭＳ Ｐゴシック" charset="-128"/>
              </a:rPr>
              <a:t>Chinese Postman Problem</a:t>
            </a:r>
          </a:p>
        </p:txBody>
      </p:sp>
      <p:sp>
        <p:nvSpPr>
          <p:cNvPr id="149507" name="Rectangle 3"/>
          <p:cNvSpPr>
            <a:spLocks noGrp="1" noChangeArrowheads="1"/>
          </p:cNvSpPr>
          <p:nvPr>
            <p:ph type="body" idx="1"/>
          </p:nvPr>
        </p:nvSpPr>
        <p:spPr>
          <a:noFill/>
        </p:spPr>
        <p:txBody>
          <a:bodyPr/>
          <a:lstStyle/>
          <a:p>
            <a:r>
              <a:rPr lang="en-US" sz="3600" dirty="0" smtClean="0">
                <a:latin typeface="Palatino" charset="0"/>
                <a:ea typeface="ＭＳ Ｐゴシック" charset="-128"/>
                <a:cs typeface="ＭＳ Ｐゴシック" charset="-128"/>
              </a:rPr>
              <a:t> </a:t>
            </a:r>
            <a:endParaRPr lang="en-US" sz="3600" dirty="0">
              <a:latin typeface="Palatino" charset="0"/>
              <a:ea typeface="ＭＳ Ｐゴシック" charset="-128"/>
              <a:cs typeface="ＭＳ Ｐゴシック" charset="-128"/>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728" y="1930399"/>
            <a:ext cx="5978472" cy="4703064"/>
          </a:xfrm>
          <a:prstGeom prst="rect">
            <a:avLst/>
          </a:prstGeom>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en-US">
                <a:ea typeface="ＭＳ Ｐゴシック" charset="-128"/>
                <a:cs typeface="ＭＳ Ｐゴシック" charset="-128"/>
              </a:rPr>
              <a:t>Chinese Postman Problem</a:t>
            </a:r>
          </a:p>
        </p:txBody>
      </p:sp>
      <p:sp>
        <p:nvSpPr>
          <p:cNvPr id="149507" name="Rectangle 3"/>
          <p:cNvSpPr>
            <a:spLocks noGrp="1" noChangeArrowheads="1"/>
          </p:cNvSpPr>
          <p:nvPr>
            <p:ph type="body" idx="1"/>
          </p:nvPr>
        </p:nvSpPr>
        <p:spPr>
          <a:noFill/>
        </p:spPr>
        <p:txBody>
          <a:bodyPr/>
          <a:lstStyle/>
          <a:p>
            <a:r>
              <a:rPr lang="en-US" sz="3600">
                <a:latin typeface="Palatino" charset="0"/>
                <a:ea typeface="ＭＳ Ｐゴシック" charset="-128"/>
                <a:cs typeface="ＭＳ Ｐゴシック" charset="-128"/>
              </a:rPr>
              <a:t>Find the minimum length tour or cycle that “covers” each link at least once.</a:t>
            </a:r>
          </a:p>
        </p:txBody>
      </p:sp>
    </p:spTree>
    <p:extLst>
      <p:ext uri="{BB962C8B-B14F-4D97-AF65-F5344CB8AC3E}">
        <p14:creationId xmlns:p14="http://schemas.microsoft.com/office/powerpoint/2010/main" val="1601208106"/>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3"/>
          <a:srcRect/>
          <a:stretch>
            <a:fillRect/>
          </a:stretch>
        </p:blipFill>
        <p:spPr bwMode="auto">
          <a:xfrm>
            <a:off x="1393825" y="890588"/>
            <a:ext cx="6350000" cy="5080000"/>
          </a:xfrm>
          <a:prstGeom prst="rect">
            <a:avLst/>
          </a:prstGeom>
          <a:noFill/>
          <a:ln w="12700">
            <a:noFill/>
            <a:miter lim="800000"/>
            <a:headEnd/>
            <a:tailEnd/>
          </a:ln>
        </p:spPr>
      </p:pic>
      <p:sp>
        <p:nvSpPr>
          <p:cNvPr id="151555" name="Text Box 3"/>
          <p:cNvSpPr txBox="1">
            <a:spLocks noChangeArrowheads="1"/>
          </p:cNvSpPr>
          <p:nvPr/>
        </p:nvSpPr>
        <p:spPr bwMode="auto">
          <a:xfrm>
            <a:off x="3200400" y="6096000"/>
            <a:ext cx="5465763" cy="304800"/>
          </a:xfrm>
          <a:prstGeom prst="rect">
            <a:avLst/>
          </a:prstGeom>
          <a:noFill/>
          <a:ln w="12700">
            <a:noFill/>
            <a:miter lim="800000"/>
            <a:headEnd/>
            <a:tailEnd/>
          </a:ln>
        </p:spPr>
        <p:txBody>
          <a:bodyPr wrap="none">
            <a:prstTxWarp prst="textNoShape">
              <a:avLst/>
            </a:prstTxWarp>
            <a:spAutoFit/>
          </a:bodyPr>
          <a:lstStyle/>
          <a:p>
            <a:r>
              <a:rPr lang="en-US" sz="1400">
                <a:latin typeface="Times" charset="0"/>
              </a:rPr>
              <a:t>http://www-gap.dcs.st-and.ac.uk/~history/Miscellaneous/Konigsberg.html</a:t>
            </a:r>
          </a:p>
        </p:txBody>
      </p:sp>
      <p:sp>
        <p:nvSpPr>
          <p:cNvPr id="151556" name="Text Box 4"/>
          <p:cNvSpPr txBox="1">
            <a:spLocks noChangeArrowheads="1"/>
          </p:cNvSpPr>
          <p:nvPr/>
        </p:nvSpPr>
        <p:spPr bwMode="auto">
          <a:xfrm>
            <a:off x="3048000" y="381000"/>
            <a:ext cx="2732088" cy="457200"/>
          </a:xfrm>
          <a:prstGeom prst="rect">
            <a:avLst/>
          </a:prstGeom>
          <a:noFill/>
          <a:ln w="12700">
            <a:noFill/>
            <a:miter lim="800000"/>
            <a:headEnd/>
            <a:tailEnd/>
          </a:ln>
        </p:spPr>
        <p:txBody>
          <a:bodyPr wrap="none">
            <a:prstTxWarp prst="textNoShape">
              <a:avLst/>
            </a:prstTxWarp>
            <a:spAutoFit/>
          </a:bodyPr>
          <a:lstStyle/>
          <a:p>
            <a:r>
              <a:rPr lang="en-US" b="1">
                <a:solidFill>
                  <a:srgbClr val="FF0000"/>
                </a:solidFill>
                <a:latin typeface="Times New Roman" charset="0"/>
              </a:rPr>
              <a:t>Königsberg bridges</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2"/>
          <p:cNvPicPr>
            <a:picLocks noChangeAspect="1" noChangeArrowheads="1"/>
          </p:cNvPicPr>
          <p:nvPr/>
        </p:nvPicPr>
        <p:blipFill>
          <a:blip r:embed="rId3"/>
          <a:srcRect/>
          <a:stretch>
            <a:fillRect/>
          </a:stretch>
        </p:blipFill>
        <p:spPr bwMode="auto">
          <a:xfrm>
            <a:off x="1393825" y="890588"/>
            <a:ext cx="6350000" cy="5080000"/>
          </a:xfrm>
          <a:prstGeom prst="rect">
            <a:avLst/>
          </a:prstGeom>
          <a:noFill/>
          <a:ln w="12700">
            <a:noFill/>
            <a:miter lim="800000"/>
            <a:headEnd/>
            <a:tailEnd/>
          </a:ln>
        </p:spPr>
      </p:pic>
      <p:sp>
        <p:nvSpPr>
          <p:cNvPr id="153603" name="Text Box 3"/>
          <p:cNvSpPr txBox="1">
            <a:spLocks noChangeArrowheads="1"/>
          </p:cNvSpPr>
          <p:nvPr/>
        </p:nvSpPr>
        <p:spPr bwMode="auto">
          <a:xfrm>
            <a:off x="3336925" y="6118225"/>
            <a:ext cx="5465763" cy="304800"/>
          </a:xfrm>
          <a:prstGeom prst="rect">
            <a:avLst/>
          </a:prstGeom>
          <a:noFill/>
          <a:ln w="12700">
            <a:noFill/>
            <a:miter lim="800000"/>
            <a:headEnd/>
            <a:tailEnd/>
          </a:ln>
        </p:spPr>
        <p:txBody>
          <a:bodyPr wrap="none">
            <a:prstTxWarp prst="textNoShape">
              <a:avLst/>
            </a:prstTxWarp>
            <a:spAutoFit/>
          </a:bodyPr>
          <a:lstStyle/>
          <a:p>
            <a:r>
              <a:rPr lang="en-US" sz="1400">
                <a:latin typeface="Times" charset="0"/>
              </a:rPr>
              <a:t>http://www-gap.dcs.st-and.ac.uk/~history/Miscellaneous/Konigsberg.html</a:t>
            </a:r>
          </a:p>
        </p:txBody>
      </p:sp>
      <p:sp>
        <p:nvSpPr>
          <p:cNvPr id="153604" name="Rectangle 4"/>
          <p:cNvSpPr>
            <a:spLocks noChangeArrowheads="1"/>
          </p:cNvSpPr>
          <p:nvPr/>
        </p:nvSpPr>
        <p:spPr bwMode="auto">
          <a:xfrm>
            <a:off x="3048000" y="381000"/>
            <a:ext cx="2732088" cy="457200"/>
          </a:xfrm>
          <a:prstGeom prst="rect">
            <a:avLst/>
          </a:prstGeom>
          <a:noFill/>
          <a:ln w="12700">
            <a:noFill/>
            <a:miter lim="800000"/>
            <a:headEnd/>
            <a:tailEnd/>
          </a:ln>
        </p:spPr>
        <p:txBody>
          <a:bodyPr wrap="none">
            <a:prstTxWarp prst="textNoShape">
              <a:avLst/>
            </a:prstTxWarp>
            <a:spAutoFit/>
          </a:bodyPr>
          <a:lstStyle/>
          <a:p>
            <a:r>
              <a:rPr lang="en-US" b="1">
                <a:solidFill>
                  <a:srgbClr val="FF0000"/>
                </a:solidFill>
                <a:latin typeface="Times New Roman" charset="0"/>
              </a:rPr>
              <a:t>Königsberg bridges</a:t>
            </a:r>
          </a:p>
        </p:txBody>
      </p:sp>
    </p:spTree>
  </p:cSld>
  <p:clrMapOvr>
    <a:masterClrMapping/>
  </p:clrMapOvr>
  <p:transition>
    <p:dissolv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defRPr/>
            </a:pPr>
            <a:r>
              <a:rPr lang="en-US">
                <a:ea typeface="ＭＳ Ｐゴシック" charset="-128"/>
                <a:cs typeface="ＭＳ Ｐゴシック" charset="-128"/>
              </a:rPr>
              <a:t>A Famous Problem</a:t>
            </a:r>
            <a:br>
              <a:rPr lang="en-US">
                <a:ea typeface="ＭＳ Ｐゴシック" charset="-128"/>
                <a:cs typeface="ＭＳ Ｐゴシック" charset="-128"/>
              </a:rPr>
            </a:br>
            <a:r>
              <a:rPr lang="en-US" sz="1600" u="sng">
                <a:solidFill>
                  <a:srgbClr val="CC0000"/>
                </a:solidFill>
                <a:effectLst/>
                <a:latin typeface="Arial" charset="0"/>
                <a:ea typeface="ＭＳ Ｐゴシック" charset="-128"/>
                <a:cs typeface="ＭＳ Ｐゴシック" charset="-128"/>
              </a:rPr>
              <a:t>Leonhard Euler</a:t>
            </a:r>
            <a:r>
              <a:rPr lang="en-US" sz="1600">
                <a:solidFill>
                  <a:srgbClr val="003300"/>
                </a:solidFill>
                <a:effectLst/>
                <a:latin typeface="Arial" charset="0"/>
                <a:ea typeface="ＭＳ Ｐゴシック" charset="-128"/>
                <a:cs typeface="ＭＳ Ｐゴシック" charset="-128"/>
              </a:rPr>
              <a:t> (1707-1783), paper in 1736</a:t>
            </a:r>
          </a:p>
        </p:txBody>
      </p:sp>
      <p:sp>
        <p:nvSpPr>
          <p:cNvPr id="155652"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155650" name="Object 2"/>
          <p:cNvGraphicFramePr>
            <a:graphicFrameLocks/>
          </p:cNvGraphicFramePr>
          <p:nvPr/>
        </p:nvGraphicFramePr>
        <p:xfrm>
          <a:off x="685800" y="2209800"/>
          <a:ext cx="7548563" cy="3900488"/>
        </p:xfrm>
        <a:graphic>
          <a:graphicData uri="http://schemas.openxmlformats.org/presentationml/2006/ole">
            <mc:AlternateContent xmlns:mc="http://schemas.openxmlformats.org/markup-compatibility/2006">
              <mc:Choice xmlns:v="urn:schemas-microsoft-com:vml" Requires="v">
                <p:oleObj spid="_x0000_s155684" name="Document" r:id="rId4" imgW="5816600" imgH="3009900" progId="Word.Document.8">
                  <p:embed/>
                </p:oleObj>
              </mc:Choice>
              <mc:Fallback>
                <p:oleObj name="Document" r:id="rId4" imgW="5816600" imgH="3009900" progId="Word.Document.8">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2209800"/>
                        <a:ext cx="7548563" cy="390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defRPr/>
            </a:pPr>
            <a:r>
              <a:rPr lang="en-US">
                <a:ea typeface="ＭＳ Ｐゴシック" charset="-128"/>
                <a:cs typeface="ＭＳ Ｐゴシック" charset="-128"/>
              </a:rPr>
              <a:t>Reduced to a Network</a:t>
            </a:r>
          </a:p>
        </p:txBody>
      </p:sp>
      <p:sp>
        <p:nvSpPr>
          <p:cNvPr id="157700"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157698" name="Object 2"/>
          <p:cNvGraphicFramePr>
            <a:graphicFrameLocks/>
          </p:cNvGraphicFramePr>
          <p:nvPr/>
        </p:nvGraphicFramePr>
        <p:xfrm>
          <a:off x="1722438" y="2187575"/>
          <a:ext cx="5815012" cy="3983038"/>
        </p:xfrm>
        <a:graphic>
          <a:graphicData uri="http://schemas.openxmlformats.org/presentationml/2006/ole">
            <mc:AlternateContent xmlns:mc="http://schemas.openxmlformats.org/markup-compatibility/2006">
              <mc:Choice xmlns:v="urn:schemas-microsoft-com:vml" Requires="v">
                <p:oleObj spid="_x0000_s157732" name="Document" r:id="rId4" imgW="4483100" imgH="3073400" progId="Word.Document.8">
                  <p:embed/>
                </p:oleObj>
              </mc:Choice>
              <mc:Fallback>
                <p:oleObj name="Document" r:id="rId4" imgW="4483100" imgH="3073400" progId="Word.Document.8">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438" y="2187575"/>
                        <a:ext cx="5815012" cy="3983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chemeClr val="bg1"/>
                </a:solidFill>
              </a:rPr>
              <a:t>Taking Walks, Delivering Mail</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Networks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8600" y="1600200"/>
            <a:ext cx="6956147" cy="5217110"/>
          </a:xfrm>
        </p:spPr>
      </p:pic>
    </p:spTree>
    <p:extLst>
      <p:ext uri="{BB962C8B-B14F-4D97-AF65-F5344CB8AC3E}">
        <p14:creationId xmlns:p14="http://schemas.microsoft.com/office/powerpoint/2010/main" val="131662591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Text Box 2"/>
          <p:cNvSpPr txBox="1">
            <a:spLocks noChangeArrowheads="1"/>
          </p:cNvSpPr>
          <p:nvPr/>
        </p:nvSpPr>
        <p:spPr bwMode="auto">
          <a:xfrm>
            <a:off x="762000" y="762000"/>
            <a:ext cx="7840663" cy="457200"/>
          </a:xfrm>
          <a:prstGeom prst="rect">
            <a:avLst/>
          </a:prstGeom>
          <a:noFill/>
          <a:ln w="12700">
            <a:noFill/>
            <a:miter lim="800000"/>
            <a:headEnd/>
            <a:tailEnd/>
          </a:ln>
        </p:spPr>
        <p:txBody>
          <a:bodyPr wrap="none">
            <a:prstTxWarp prst="textNoShape">
              <a:avLst/>
            </a:prstTxWarp>
            <a:spAutoFit/>
          </a:bodyPr>
          <a:lstStyle/>
          <a:p>
            <a:r>
              <a:rPr lang="en-US" b="1"/>
              <a:t>Chinese Postman's Problem on an Undirected Graph</a:t>
            </a:r>
            <a:endParaRPr lang="en-US"/>
          </a:p>
        </p:txBody>
      </p:sp>
      <p:sp>
        <p:nvSpPr>
          <p:cNvPr id="160772" name="Text Box 3"/>
          <p:cNvSpPr txBox="1">
            <a:spLocks noChangeArrowheads="1"/>
          </p:cNvSpPr>
          <p:nvPr/>
        </p:nvSpPr>
        <p:spPr bwMode="auto">
          <a:xfrm>
            <a:off x="974725" y="1425575"/>
            <a:ext cx="7248525" cy="1187450"/>
          </a:xfrm>
          <a:prstGeom prst="rect">
            <a:avLst/>
          </a:prstGeom>
          <a:noFill/>
          <a:ln w="12700">
            <a:noFill/>
            <a:miter lim="800000"/>
            <a:headEnd/>
            <a:tailEnd/>
          </a:ln>
        </p:spPr>
        <p:txBody>
          <a:bodyPr wrap="none">
            <a:prstTxWarp prst="textNoShape">
              <a:avLst/>
            </a:prstTxWarp>
            <a:spAutoFit/>
          </a:bodyPr>
          <a:lstStyle/>
          <a:p>
            <a:r>
              <a:rPr lang="en-US" b="1"/>
              <a:t>Problem:</a:t>
            </a:r>
            <a:endParaRPr lang="en-US"/>
          </a:p>
          <a:p>
            <a:r>
              <a:rPr lang="en-US"/>
              <a:t>Find a circuit that will traverse every edge of </a:t>
            </a:r>
            <a:r>
              <a:rPr lang="en-US" i="1"/>
              <a:t>G(N,A)</a:t>
            </a:r>
            <a:r>
              <a:rPr lang="en-US"/>
              <a:t> </a:t>
            </a:r>
          </a:p>
          <a:p>
            <a:r>
              <a:rPr lang="en-US"/>
              <a:t>at least once and for which this sum is minimum:</a:t>
            </a:r>
          </a:p>
        </p:txBody>
      </p:sp>
      <p:graphicFrame>
        <p:nvGraphicFramePr>
          <p:cNvPr id="83972" name="Object 2"/>
          <p:cNvGraphicFramePr>
            <a:graphicFrameLocks noChangeAspect="1"/>
          </p:cNvGraphicFramePr>
          <p:nvPr/>
        </p:nvGraphicFramePr>
        <p:xfrm>
          <a:off x="3124200" y="2667000"/>
          <a:ext cx="2247900" cy="777875"/>
        </p:xfrm>
        <a:graphic>
          <a:graphicData uri="http://schemas.openxmlformats.org/presentationml/2006/ole">
            <mc:AlternateContent xmlns:mc="http://schemas.openxmlformats.org/markup-compatibility/2006">
              <mc:Choice xmlns:v="urn:schemas-microsoft-com:vml" Requires="v">
                <p:oleObj spid="_x0000_s160804" name="Equation" r:id="rId4" imgW="990600" imgH="342900" progId="Equation.3">
                  <p:embed/>
                </p:oleObj>
              </mc:Choice>
              <mc:Fallback>
                <p:oleObj name="Equation" r:id="rId4" imgW="990600" imgH="3429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667000"/>
                        <a:ext cx="2247900" cy="777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3973" name="Text Box 5"/>
          <p:cNvSpPr txBox="1">
            <a:spLocks noChangeArrowheads="1"/>
          </p:cNvSpPr>
          <p:nvPr/>
        </p:nvSpPr>
        <p:spPr bwMode="auto">
          <a:xfrm>
            <a:off x="974725" y="3559175"/>
            <a:ext cx="7793038" cy="457200"/>
          </a:xfrm>
          <a:prstGeom prst="rect">
            <a:avLst/>
          </a:prstGeom>
          <a:noFill/>
          <a:ln w="12700">
            <a:noFill/>
            <a:miter lim="800000"/>
            <a:headEnd/>
            <a:tailEnd/>
          </a:ln>
        </p:spPr>
        <p:txBody>
          <a:bodyPr wrap="none">
            <a:prstTxWarp prst="textNoShape">
              <a:avLst/>
            </a:prstTxWarp>
            <a:spAutoFit/>
          </a:bodyPr>
          <a:lstStyle/>
          <a:p>
            <a:r>
              <a:rPr lang="en-US"/>
              <a:t>where </a:t>
            </a:r>
            <a:r>
              <a:rPr lang="en-US" i="1"/>
              <a:t>n</a:t>
            </a:r>
            <a:r>
              <a:rPr lang="en-US"/>
              <a:t>(</a:t>
            </a:r>
            <a:r>
              <a:rPr lang="en-US" i="1"/>
              <a:t>i,j</a:t>
            </a:r>
            <a:r>
              <a:rPr lang="en-US"/>
              <a:t>) is the number of times edge (</a:t>
            </a:r>
            <a:r>
              <a:rPr lang="en-US" i="1"/>
              <a:t>i,j</a:t>
            </a:r>
            <a:r>
              <a:rPr lang="en-US"/>
              <a:t>) is traversed.</a:t>
            </a:r>
          </a:p>
        </p:txBody>
      </p:sp>
      <p:sp>
        <p:nvSpPr>
          <p:cNvPr id="83974" name="Text Box 6"/>
          <p:cNvSpPr txBox="1">
            <a:spLocks noChangeArrowheads="1"/>
          </p:cNvSpPr>
          <p:nvPr/>
        </p:nvSpPr>
        <p:spPr bwMode="auto">
          <a:xfrm>
            <a:off x="1127125" y="4092575"/>
            <a:ext cx="7553325" cy="1187450"/>
          </a:xfrm>
          <a:prstGeom prst="rect">
            <a:avLst/>
          </a:prstGeom>
          <a:noFill/>
          <a:ln w="12700">
            <a:noFill/>
            <a:miter lim="800000"/>
            <a:headEnd/>
            <a:tailEnd/>
          </a:ln>
        </p:spPr>
        <p:txBody>
          <a:bodyPr wrap="none">
            <a:prstTxWarp prst="textNoShape">
              <a:avLst/>
            </a:prstTxWarp>
            <a:spAutoFit/>
          </a:bodyPr>
          <a:lstStyle/>
          <a:p>
            <a:r>
              <a:rPr lang="en-US"/>
              <a:t>Definitions:  (1) An Euler tour is a circuit that traverses </a:t>
            </a:r>
          </a:p>
          <a:p>
            <a:r>
              <a:rPr lang="en-US"/>
              <a:t>every edge on a graph exactly once, beginning and </a:t>
            </a:r>
          </a:p>
          <a:p>
            <a:r>
              <a:rPr lang="en-US"/>
              <a:t>ending on the same node.  </a:t>
            </a:r>
          </a:p>
        </p:txBody>
      </p:sp>
      <p:sp>
        <p:nvSpPr>
          <p:cNvPr id="83975" name="Text Box 7"/>
          <p:cNvSpPr txBox="1">
            <a:spLocks noChangeArrowheads="1"/>
          </p:cNvSpPr>
          <p:nvPr/>
        </p:nvSpPr>
        <p:spPr bwMode="auto">
          <a:xfrm>
            <a:off x="1127125" y="5311775"/>
            <a:ext cx="7334250" cy="822325"/>
          </a:xfrm>
          <a:prstGeom prst="rect">
            <a:avLst/>
          </a:prstGeom>
          <a:noFill/>
          <a:ln w="12700">
            <a:noFill/>
            <a:miter lim="800000"/>
            <a:headEnd/>
            <a:tailEnd/>
          </a:ln>
        </p:spPr>
        <p:txBody>
          <a:bodyPr wrap="none">
            <a:prstTxWarp prst="textNoShape">
              <a:avLst/>
            </a:prstTxWarp>
            <a:spAutoFit/>
          </a:bodyPr>
          <a:lstStyle/>
          <a:p>
            <a:r>
              <a:rPr lang="en-US"/>
              <a:t>(2) An Euler path is a path that traverses every edge </a:t>
            </a:r>
          </a:p>
          <a:p>
            <a:r>
              <a:rPr lang="en-US"/>
              <a:t>on a graph exactly once.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dissolve">
                                      <p:cBhvr>
                                        <p:cTn id="7" dur="500"/>
                                        <p:tgtEl>
                                          <p:spTgt spid="8397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3973">
                                            <p:txEl>
                                              <p:pRg st="0" end="0"/>
                                            </p:txEl>
                                          </p:spTgt>
                                        </p:tgtEl>
                                        <p:attrNameLst>
                                          <p:attrName>style.visibility</p:attrName>
                                        </p:attrNameLst>
                                      </p:cBhvr>
                                      <p:to>
                                        <p:strVal val="visible"/>
                                      </p:to>
                                    </p:set>
                                    <p:animEffect transition="in" filter="dissolve">
                                      <p:cBhvr>
                                        <p:cTn id="12" dur="500"/>
                                        <p:tgtEl>
                                          <p:spTgt spid="8397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3974">
                                            <p:txEl>
                                              <p:pRg st="0" end="0"/>
                                            </p:txEl>
                                          </p:spTgt>
                                        </p:tgtEl>
                                        <p:attrNameLst>
                                          <p:attrName>style.visibility</p:attrName>
                                        </p:attrNameLst>
                                      </p:cBhvr>
                                      <p:to>
                                        <p:strVal val="visible"/>
                                      </p:to>
                                    </p:set>
                                    <p:animEffect transition="in" filter="dissolve">
                                      <p:cBhvr>
                                        <p:cTn id="17" dur="500"/>
                                        <p:tgtEl>
                                          <p:spTgt spid="8397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3974">
                                            <p:txEl>
                                              <p:pRg st="1" end="1"/>
                                            </p:txEl>
                                          </p:spTgt>
                                        </p:tgtEl>
                                        <p:attrNameLst>
                                          <p:attrName>style.visibility</p:attrName>
                                        </p:attrNameLst>
                                      </p:cBhvr>
                                      <p:to>
                                        <p:strVal val="visible"/>
                                      </p:to>
                                    </p:set>
                                    <p:animEffect transition="in" filter="dissolve">
                                      <p:cBhvr>
                                        <p:cTn id="22" dur="500"/>
                                        <p:tgtEl>
                                          <p:spTgt spid="8397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3974">
                                            <p:txEl>
                                              <p:pRg st="2" end="2"/>
                                            </p:txEl>
                                          </p:spTgt>
                                        </p:tgtEl>
                                        <p:attrNameLst>
                                          <p:attrName>style.visibility</p:attrName>
                                        </p:attrNameLst>
                                      </p:cBhvr>
                                      <p:to>
                                        <p:strVal val="visible"/>
                                      </p:to>
                                    </p:set>
                                    <p:animEffect transition="in" filter="dissolve">
                                      <p:cBhvr>
                                        <p:cTn id="27" dur="500"/>
                                        <p:tgtEl>
                                          <p:spTgt spid="8397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3975">
                                            <p:txEl>
                                              <p:pRg st="0" end="0"/>
                                            </p:txEl>
                                          </p:spTgt>
                                        </p:tgtEl>
                                        <p:attrNameLst>
                                          <p:attrName>style.visibility</p:attrName>
                                        </p:attrNameLst>
                                      </p:cBhvr>
                                      <p:to>
                                        <p:strVal val="visible"/>
                                      </p:to>
                                    </p:set>
                                    <p:animEffect transition="in" filter="dissolve">
                                      <p:cBhvr>
                                        <p:cTn id="32" dur="500"/>
                                        <p:tgtEl>
                                          <p:spTgt spid="8397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3975">
                                            <p:txEl>
                                              <p:pRg st="1" end="1"/>
                                            </p:txEl>
                                          </p:spTgt>
                                        </p:tgtEl>
                                        <p:attrNameLst>
                                          <p:attrName>style.visibility</p:attrName>
                                        </p:attrNameLst>
                                      </p:cBhvr>
                                      <p:to>
                                        <p:strVal val="visible"/>
                                      </p:to>
                                    </p:set>
                                    <p:animEffect transition="in" filter="dissolve">
                                      <p:cBhvr>
                                        <p:cTn id="37" dur="500"/>
                                        <p:tgtEl>
                                          <p:spTgt spid="839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build="p" autoUpdateAnimBg="0"/>
      <p:bldP spid="83974" grpId="0" build="p" autoUpdateAnimBg="0"/>
      <p:bldP spid="83975"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152400" y="381000"/>
            <a:ext cx="8763000" cy="1143000"/>
          </a:xfrm>
        </p:spPr>
        <p:txBody>
          <a:bodyPr/>
          <a:lstStyle/>
          <a:p>
            <a:pPr>
              <a:defRPr/>
            </a:pPr>
            <a:r>
              <a:rPr lang="en-US" sz="3200" b="1" smtClean="0">
                <a:ea typeface="ＭＳ Ｐゴシック" charset="-128"/>
                <a:cs typeface="ＭＳ Ｐゴシック" charset="-128"/>
              </a:rPr>
              <a:t>Kwan Mei-Ko, </a:t>
            </a:r>
            <a:r>
              <a:rPr lang="en-US" sz="3200" b="1" i="1" smtClean="0">
                <a:ea typeface="ＭＳ Ｐゴシック" charset="-128"/>
                <a:cs typeface="ＭＳ Ｐゴシック" charset="-128"/>
              </a:rPr>
              <a:t>Graphic Programming Using Odd or Even Points, Chinese Math., 1:273-277, 1962.</a:t>
            </a:r>
            <a:endParaRPr lang="en-US" sz="3200" smtClean="0">
              <a:ea typeface="ＭＳ Ｐゴシック" charset="-128"/>
              <a:cs typeface="ＭＳ Ｐゴシック" charset="-128"/>
            </a:endParaRPr>
          </a:p>
        </p:txBody>
      </p:sp>
      <p:sp>
        <p:nvSpPr>
          <p:cNvPr id="162819" name="Rectangle 3"/>
          <p:cNvSpPr>
            <a:spLocks noGrp="1" noChangeArrowheads="1"/>
          </p:cNvSpPr>
          <p:nvPr>
            <p:ph type="subTitle" idx="1"/>
          </p:nvPr>
        </p:nvSpPr>
        <p:spPr/>
        <p:txBody>
          <a:bodyPr/>
          <a:lstStyle/>
          <a:p>
            <a:endParaRPr lang="en-US" smtClean="0">
              <a:ea typeface="ＭＳ Ｐゴシック" charset="-128"/>
              <a:cs typeface="ＭＳ Ｐゴシック" charset="-128"/>
            </a:endParaRPr>
          </a:p>
        </p:txBody>
      </p:sp>
      <p:pic>
        <p:nvPicPr>
          <p:cNvPr id="65540" name="Picture 4"/>
          <p:cNvPicPr>
            <a:picLocks noChangeAspect="1" noChangeArrowheads="1"/>
          </p:cNvPicPr>
          <p:nvPr/>
        </p:nvPicPr>
        <p:blipFill>
          <a:blip r:embed="rId3"/>
          <a:srcRect/>
          <a:stretch>
            <a:fillRect/>
          </a:stretch>
        </p:blipFill>
        <p:spPr bwMode="auto">
          <a:xfrm>
            <a:off x="304800" y="1905000"/>
            <a:ext cx="4711700" cy="2565400"/>
          </a:xfrm>
          <a:prstGeom prst="rect">
            <a:avLst/>
          </a:prstGeom>
          <a:noFill/>
          <a:ln w="9525">
            <a:noFill/>
            <a:miter lim="800000"/>
            <a:headEnd/>
            <a:tailEnd/>
          </a:ln>
        </p:spPr>
      </p:pic>
      <p:pic>
        <p:nvPicPr>
          <p:cNvPr id="65542" name="Picture 6"/>
          <p:cNvPicPr>
            <a:picLocks noChangeAspect="1" noChangeArrowheads="1"/>
          </p:cNvPicPr>
          <p:nvPr/>
        </p:nvPicPr>
        <p:blipFill>
          <a:blip r:embed="rId4"/>
          <a:srcRect/>
          <a:stretch>
            <a:fillRect/>
          </a:stretch>
        </p:blipFill>
        <p:spPr bwMode="auto">
          <a:xfrm>
            <a:off x="4953000" y="1801813"/>
            <a:ext cx="3975100" cy="3254375"/>
          </a:xfrm>
          <a:prstGeom prst="rect">
            <a:avLst/>
          </a:prstGeom>
          <a:noFill/>
          <a:ln w="9525">
            <a:noFill/>
            <a:miter lim="800000"/>
            <a:headEnd/>
            <a:tailEnd/>
          </a:ln>
        </p:spPr>
      </p:pic>
      <p:sp>
        <p:nvSpPr>
          <p:cNvPr id="18438" name="TextBox 8"/>
          <p:cNvSpPr txBox="1">
            <a:spLocks noChangeArrowheads="1"/>
          </p:cNvSpPr>
          <p:nvPr/>
        </p:nvSpPr>
        <p:spPr bwMode="auto">
          <a:xfrm>
            <a:off x="457200" y="5105400"/>
            <a:ext cx="8686800" cy="1631950"/>
          </a:xfrm>
          <a:prstGeom prst="rect">
            <a:avLst/>
          </a:prstGeom>
          <a:noFill/>
          <a:ln w="9525">
            <a:noFill/>
            <a:miter lim="800000"/>
            <a:headEnd/>
            <a:tailEnd/>
          </a:ln>
        </p:spPr>
        <p:txBody>
          <a:bodyPr>
            <a:prstTxWarp prst="textNoShape">
              <a:avLst/>
            </a:prstTxWarp>
            <a:spAutoFit/>
          </a:bodyPr>
          <a:lstStyle/>
          <a:p>
            <a:r>
              <a:rPr lang="en-US" sz="2000"/>
              <a:t>Alan J. Goldman suggested the name "Chinese Postman problem" to Jack Edmonds when Edmonds was in Goldman's Operations Research group at the U.S. National Bureau of Standards (now NIST). Edmonds appreciated its "catchiness" and adopted it. </a:t>
            </a:r>
            <a:r>
              <a:rPr lang="en-US" sz="2000">
                <a:hlinkClick r:id="rId5"/>
              </a:rPr>
              <a:t>http://xlinux.nist.gov/dads//HTML/chinesePostman.html</a:t>
            </a:r>
            <a:r>
              <a:rPr lang="en-US" sz="2000"/>
              <a:t> </a:t>
            </a: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nodeType="clickEffect">
                                  <p:stCondLst>
                                    <p:cond delay="0"/>
                                  </p:stCondLst>
                                  <p:childTnLst>
                                    <p:set>
                                      <p:cBhvr>
                                        <p:cTn id="6" dur="1" fill="hold">
                                          <p:stCondLst>
                                            <p:cond delay="499"/>
                                          </p:stCondLst>
                                        </p:cTn>
                                        <p:tgtEl>
                                          <p:spTgt spid="655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65542"/>
                                        </p:tgtEl>
                                        <p:attrNameLst>
                                          <p:attrName>style.visibility</p:attrName>
                                        </p:attrNameLst>
                                      </p:cBhvr>
                                      <p:to>
                                        <p:strVal val="visible"/>
                                      </p:to>
                                    </p:set>
                                    <p:animEffect transition="in" filter="wipe(right)">
                                      <p:cBhvr>
                                        <p:cTn id="11" dur="500"/>
                                        <p:tgtEl>
                                          <p:spTgt spid="655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438"/>
                                        </p:tgtEl>
                                        <p:attrNameLst>
                                          <p:attrName>style.visibility</p:attrName>
                                        </p:attrNameLst>
                                      </p:cBhvr>
                                      <p:to>
                                        <p:strVal val="visible"/>
                                      </p:to>
                                    </p:set>
                                    <p:animEffect transition="in" filter="fade">
                                      <p:cBhvr>
                                        <p:cTn id="16" dur="20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2"/>
          <p:cNvSpPr txBox="1">
            <a:spLocks noChangeArrowheads="1"/>
          </p:cNvSpPr>
          <p:nvPr/>
        </p:nvSpPr>
        <p:spPr bwMode="auto">
          <a:xfrm>
            <a:off x="609600" y="695325"/>
            <a:ext cx="7550150" cy="3937000"/>
          </a:xfrm>
          <a:prstGeom prst="rect">
            <a:avLst/>
          </a:prstGeom>
          <a:noFill/>
          <a:ln w="12700">
            <a:noFill/>
            <a:miter lim="800000"/>
            <a:headEnd/>
            <a:tailEnd/>
          </a:ln>
        </p:spPr>
        <p:txBody>
          <a:bodyPr wrap="none">
            <a:prstTxWarp prst="textNoShape">
              <a:avLst/>
            </a:prstTxWarp>
            <a:spAutoFit/>
          </a:bodyPr>
          <a:lstStyle/>
          <a:p>
            <a:r>
              <a:rPr lang="en-US" sz="3600" b="1"/>
              <a:t>Euler's Theorem:</a:t>
            </a:r>
            <a:endParaRPr lang="en-US" sz="3600"/>
          </a:p>
          <a:p>
            <a:r>
              <a:rPr lang="en-US" sz="3600"/>
              <a:t>A connected graph </a:t>
            </a:r>
            <a:r>
              <a:rPr lang="en-US" sz="3600" i="1"/>
              <a:t>G</a:t>
            </a:r>
            <a:r>
              <a:rPr lang="en-US" sz="3600"/>
              <a:t> possesses an </a:t>
            </a:r>
          </a:p>
          <a:p>
            <a:r>
              <a:rPr lang="en-US" sz="3600"/>
              <a:t>Euler tour (Euler path) if and only if </a:t>
            </a:r>
          </a:p>
          <a:p>
            <a:r>
              <a:rPr lang="en-US" sz="3600" i="1"/>
              <a:t>G</a:t>
            </a:r>
            <a:r>
              <a:rPr lang="en-US" sz="3600"/>
              <a:t> contains exactly zero (two) </a:t>
            </a:r>
          </a:p>
          <a:p>
            <a:r>
              <a:rPr lang="en-US" sz="3600"/>
              <a:t>nodes of odd degree.</a:t>
            </a:r>
          </a:p>
          <a:p>
            <a:endParaRPr lang="en-US" sz="3600"/>
          </a:p>
          <a:p>
            <a:r>
              <a:rPr lang="en-US" sz="3600"/>
              <a:t>Constructive proof in book.</a:t>
            </a:r>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a:defRPr/>
            </a:pPr>
            <a:r>
              <a:rPr lang="en-US" sz="4000" b="1">
                <a:ea typeface="ＭＳ Ｐゴシック" charset="-128"/>
                <a:cs typeface="ＭＳ Ｐゴシック" charset="-128"/>
              </a:rPr>
              <a:t>Chinese Postman Algorithm:</a:t>
            </a:r>
            <a:endParaRPr lang="en-US" b="1">
              <a:ea typeface="ＭＳ Ｐゴシック" charset="-128"/>
              <a:cs typeface="ＭＳ Ｐゴシック" charset="-128"/>
            </a:endParaRPr>
          </a:p>
        </p:txBody>
      </p:sp>
      <p:sp>
        <p:nvSpPr>
          <p:cNvPr id="90115" name="Rectangle 3"/>
          <p:cNvSpPr>
            <a:spLocks noGrp="1" noChangeArrowheads="1"/>
          </p:cNvSpPr>
          <p:nvPr>
            <p:ph type="body" idx="1"/>
          </p:nvPr>
        </p:nvSpPr>
        <p:spPr>
          <a:xfrm>
            <a:off x="609600" y="1981200"/>
            <a:ext cx="8001000" cy="4114800"/>
          </a:xfrm>
        </p:spPr>
        <p:txBody>
          <a:bodyPr/>
          <a:lstStyle/>
          <a:p>
            <a:r>
              <a:rPr lang="en-US" sz="2400">
                <a:ea typeface="ＭＳ Ｐゴシック" charset="-128"/>
                <a:cs typeface="ＭＳ Ｐゴシック" charset="-128"/>
              </a:rPr>
              <a:t>Identify all </a:t>
            </a:r>
            <a:r>
              <a:rPr lang="en-US" sz="2400" i="1">
                <a:ea typeface="ＭＳ Ｐゴシック" charset="-128"/>
                <a:cs typeface="ＭＳ Ｐゴシック" charset="-128"/>
              </a:rPr>
              <a:t>m</a:t>
            </a:r>
            <a:r>
              <a:rPr lang="en-US" sz="2400">
                <a:ea typeface="ＭＳ Ｐゴシック" charset="-128"/>
                <a:cs typeface="ＭＳ Ｐゴシック" charset="-128"/>
              </a:rPr>
              <a:t> nodes of odd degree in </a:t>
            </a:r>
            <a:r>
              <a:rPr lang="en-US" sz="2400" i="1">
                <a:ea typeface="ＭＳ Ｐゴシック" charset="-128"/>
                <a:cs typeface="ＭＳ Ｐゴシック" charset="-128"/>
              </a:rPr>
              <a:t>G</a:t>
            </a:r>
            <a:r>
              <a:rPr lang="en-US" sz="2400">
                <a:ea typeface="ＭＳ Ｐゴシック" charset="-128"/>
                <a:cs typeface="ＭＳ Ｐゴシック" charset="-128"/>
              </a:rPr>
              <a:t>(</a:t>
            </a:r>
            <a:r>
              <a:rPr lang="en-US" sz="2400" i="1">
                <a:ea typeface="ＭＳ Ｐゴシック" charset="-128"/>
                <a:cs typeface="ＭＳ Ｐゴシック" charset="-128"/>
              </a:rPr>
              <a:t>N,A</a:t>
            </a:r>
            <a:r>
              <a:rPr lang="en-US" sz="2400">
                <a:ea typeface="ＭＳ Ｐゴシック" charset="-128"/>
                <a:cs typeface="ＭＳ Ｐゴシック" charset="-128"/>
              </a:rPr>
              <a:t>). Here </a:t>
            </a:r>
            <a:r>
              <a:rPr lang="en-US" sz="2400" i="1">
                <a:ea typeface="ＭＳ Ｐゴシック" charset="-128"/>
                <a:cs typeface="ＭＳ Ｐゴシック" charset="-128"/>
              </a:rPr>
              <a:t>m</a:t>
            </a:r>
            <a:r>
              <a:rPr lang="en-US" sz="2400">
                <a:ea typeface="ＭＳ Ｐゴシック" charset="-128"/>
                <a:cs typeface="ＭＳ Ｐゴシック" charset="-128"/>
              </a:rPr>
              <a:t> is an even number:  Why?</a:t>
            </a:r>
          </a:p>
          <a:p>
            <a:r>
              <a:rPr lang="en-US" sz="2400">
                <a:ea typeface="ＭＳ Ｐゴシック" charset="-128"/>
                <a:cs typeface="ＭＳ Ｐゴシック" charset="-128"/>
              </a:rPr>
              <a:t>Find a minimum length pairwise matching of the </a:t>
            </a:r>
            <a:r>
              <a:rPr lang="en-US" sz="2400" i="1">
                <a:ea typeface="ＭＳ Ｐゴシック" charset="-128"/>
                <a:cs typeface="ＭＳ Ｐゴシック" charset="-128"/>
              </a:rPr>
              <a:t>m</a:t>
            </a:r>
            <a:r>
              <a:rPr lang="en-US" sz="2400">
                <a:ea typeface="ＭＳ Ｐゴシック" charset="-128"/>
                <a:cs typeface="ＭＳ Ｐゴシック" charset="-128"/>
              </a:rPr>
              <a:t> odd-degree nodes and identify the corresponding </a:t>
            </a:r>
            <a:r>
              <a:rPr lang="en-US" sz="2400" i="1">
                <a:ea typeface="ＭＳ Ｐゴシック" charset="-128"/>
                <a:cs typeface="ＭＳ Ｐゴシック" charset="-128"/>
              </a:rPr>
              <a:t>m</a:t>
            </a:r>
            <a:r>
              <a:rPr lang="en-US" sz="2400">
                <a:ea typeface="ＭＳ Ｐゴシック" charset="-128"/>
                <a:cs typeface="ＭＳ Ｐゴシック" charset="-128"/>
              </a:rPr>
              <a:t>/2 connecting shortest paths</a:t>
            </a:r>
          </a:p>
          <a:p>
            <a:r>
              <a:rPr lang="en-US" sz="2400">
                <a:ea typeface="ＭＳ Ｐゴシック" charset="-128"/>
                <a:cs typeface="ＭＳ Ｐゴシック" charset="-128"/>
              </a:rPr>
              <a:t>Augment the original graph </a:t>
            </a:r>
            <a:r>
              <a:rPr lang="en-US" sz="2400" i="1">
                <a:ea typeface="ＭＳ Ｐゴシック" charset="-128"/>
                <a:cs typeface="ＭＳ Ｐゴシック" charset="-128"/>
              </a:rPr>
              <a:t>G</a:t>
            </a:r>
            <a:r>
              <a:rPr lang="en-US" sz="2400">
                <a:ea typeface="ＭＳ Ｐゴシック" charset="-128"/>
                <a:cs typeface="ＭＳ Ｐゴシック" charset="-128"/>
              </a:rPr>
              <a:t>(</a:t>
            </a:r>
            <a:r>
              <a:rPr lang="en-US" sz="2400" i="1">
                <a:ea typeface="ＭＳ Ｐゴシック" charset="-128"/>
                <a:cs typeface="ＭＳ Ｐゴシック" charset="-128"/>
              </a:rPr>
              <a:t>N</a:t>
            </a:r>
            <a:r>
              <a:rPr lang="en-US" sz="2400">
                <a:ea typeface="ＭＳ Ｐゴシック" charset="-128"/>
                <a:cs typeface="ＭＳ Ｐゴシック" charset="-128"/>
              </a:rPr>
              <a:t>,</a:t>
            </a:r>
            <a:r>
              <a:rPr lang="en-US" sz="2400" i="1">
                <a:ea typeface="ＭＳ Ｐゴシック" charset="-128"/>
                <a:cs typeface="ＭＳ Ｐゴシック" charset="-128"/>
              </a:rPr>
              <a:t>A</a:t>
            </a:r>
            <a:r>
              <a:rPr lang="en-US" sz="2400">
                <a:ea typeface="ＭＳ Ｐゴシック" charset="-128"/>
                <a:cs typeface="ＭＳ Ｐゴシック" charset="-128"/>
              </a:rPr>
              <a:t>) with 'duplicate' edges from the </a:t>
            </a:r>
            <a:r>
              <a:rPr lang="en-US" sz="2400" i="1">
                <a:ea typeface="ＭＳ Ｐゴシック" charset="-128"/>
                <a:cs typeface="ＭＳ Ｐゴシック" charset="-128"/>
              </a:rPr>
              <a:t>m</a:t>
            </a:r>
            <a:r>
              <a:rPr lang="en-US" sz="2400">
                <a:ea typeface="ＭＳ Ｐゴシック" charset="-128"/>
                <a:cs typeface="ＭＳ Ｐゴシック" charset="-128"/>
              </a:rPr>
              <a:t>/2 connecting shortest paths.  Call the new augmented graph </a:t>
            </a:r>
            <a:r>
              <a:rPr lang="en-US" sz="2400" i="1">
                <a:ea typeface="ＭＳ Ｐゴシック" charset="-128"/>
                <a:cs typeface="ＭＳ Ｐゴシック" charset="-128"/>
              </a:rPr>
              <a:t>G'</a:t>
            </a:r>
            <a:r>
              <a:rPr lang="en-US" sz="2400">
                <a:ea typeface="ＭＳ Ｐゴシック" charset="-128"/>
                <a:cs typeface="ＭＳ Ｐゴシック" charset="-128"/>
              </a:rPr>
              <a:t>(</a:t>
            </a:r>
            <a:r>
              <a:rPr lang="en-US" sz="2400" i="1">
                <a:ea typeface="ＭＳ Ｐゴシック" charset="-128"/>
                <a:cs typeface="ＭＳ Ｐゴシック" charset="-128"/>
              </a:rPr>
              <a:t>N,A'</a:t>
            </a:r>
            <a:r>
              <a:rPr lang="en-US" sz="2400">
                <a:ea typeface="ＭＳ Ｐゴシック" charset="-128"/>
                <a:cs typeface="ＭＳ Ｐゴシック" charset="-128"/>
              </a:rPr>
              <a:t>).</a:t>
            </a:r>
          </a:p>
          <a:p>
            <a:r>
              <a:rPr lang="en-US" sz="2400">
                <a:ea typeface="ＭＳ Ｐゴシック" charset="-128"/>
                <a:cs typeface="ＭＳ Ｐゴシック" charset="-128"/>
              </a:rPr>
              <a:t>An optimal solution is an Euler tour on </a:t>
            </a:r>
            <a:r>
              <a:rPr lang="en-US" sz="2400" i="1">
                <a:ea typeface="ＭＳ Ｐゴシック" charset="-128"/>
                <a:cs typeface="ＭＳ Ｐゴシック" charset="-128"/>
              </a:rPr>
              <a:t>G'</a:t>
            </a:r>
            <a:r>
              <a:rPr lang="en-US" sz="2400">
                <a:ea typeface="ＭＳ Ｐゴシック" charset="-128"/>
                <a:cs typeface="ＭＳ Ｐゴシック" charset="-128"/>
              </a:rPr>
              <a:t>(</a:t>
            </a:r>
            <a:r>
              <a:rPr lang="en-US" sz="2400" i="1">
                <a:ea typeface="ＭＳ Ｐゴシック" charset="-128"/>
                <a:cs typeface="ＭＳ Ｐゴシック" charset="-128"/>
              </a:rPr>
              <a:t>N,A'</a:t>
            </a:r>
            <a:r>
              <a:rPr lang="en-US" sz="2400">
                <a:ea typeface="ＭＳ Ｐゴシック" charset="-128"/>
                <a:cs typeface="ＭＳ Ｐゴシック" charset="-128"/>
              </a:rPr>
              <a:t>), which you now find easily!</a:t>
            </a:r>
            <a:endParaRPr lang="en-US">
              <a:ea typeface="ＭＳ Ｐゴシック" charset="-128"/>
              <a:cs typeface="ＭＳ Ｐゴシック"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dissolve">
                                      <p:cBhvr>
                                        <p:cTn id="7" dur="500"/>
                                        <p:tgtEl>
                                          <p:spTgt spid="90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dissolve">
                                      <p:cBhvr>
                                        <p:cTn id="12" dur="500"/>
                                        <p:tgtEl>
                                          <p:spTgt spid="901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0115">
                                            <p:txEl>
                                              <p:pRg st="2" end="2"/>
                                            </p:txEl>
                                          </p:spTgt>
                                        </p:tgtEl>
                                        <p:attrNameLst>
                                          <p:attrName>style.visibility</p:attrName>
                                        </p:attrNameLst>
                                      </p:cBhvr>
                                      <p:to>
                                        <p:strVal val="visible"/>
                                      </p:to>
                                    </p:set>
                                    <p:animEffect transition="in" filter="dissolve">
                                      <p:cBhvr>
                                        <p:cTn id="17" dur="500"/>
                                        <p:tgtEl>
                                          <p:spTgt spid="901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0115">
                                            <p:txEl>
                                              <p:pRg st="3" end="3"/>
                                            </p:txEl>
                                          </p:spTgt>
                                        </p:tgtEl>
                                        <p:attrNameLst>
                                          <p:attrName>style.visibility</p:attrName>
                                        </p:attrNameLst>
                                      </p:cBhvr>
                                      <p:to>
                                        <p:strVal val="visible"/>
                                      </p:to>
                                    </p:set>
                                    <p:animEffect transition="in" filter="dissolve">
                                      <p:cBhvr>
                                        <p:cTn id="22" dur="500"/>
                                        <p:tgtEl>
                                          <p:spTgt spid="901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defRPr/>
            </a:pPr>
            <a:r>
              <a:rPr lang="en-US">
                <a:ea typeface="ＭＳ Ｐゴシック" charset="-128"/>
                <a:cs typeface="ＭＳ Ｐゴシック" charset="-128"/>
              </a:rPr>
              <a:t>Chinese Postman:  Easy</a:t>
            </a:r>
          </a:p>
        </p:txBody>
      </p:sp>
      <p:sp>
        <p:nvSpPr>
          <p:cNvPr id="168964"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168962" name="Object 2"/>
          <p:cNvGraphicFramePr>
            <a:graphicFrameLocks/>
          </p:cNvGraphicFramePr>
          <p:nvPr/>
        </p:nvGraphicFramePr>
        <p:xfrm>
          <a:off x="1296988" y="1717675"/>
          <a:ext cx="6359525" cy="4148138"/>
        </p:xfrm>
        <a:graphic>
          <a:graphicData uri="http://schemas.openxmlformats.org/presentationml/2006/ole">
            <mc:AlternateContent xmlns:mc="http://schemas.openxmlformats.org/markup-compatibility/2006">
              <mc:Choice xmlns:v="urn:schemas-microsoft-com:vml" Requires="v">
                <p:oleObj spid="_x0000_s168996" name="Document" r:id="rId4" imgW="4902200" imgH="3200400" progId="Word.Document.8">
                  <p:embed/>
                </p:oleObj>
              </mc:Choice>
              <mc:Fallback>
                <p:oleObj name="Document" r:id="rId4" imgW="4902200" imgH="3200400" progId="Word.Document.8">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988" y="1717675"/>
                        <a:ext cx="6359525" cy="414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defRPr/>
            </a:pPr>
            <a:r>
              <a:rPr lang="en-US">
                <a:ea typeface="ＭＳ Ｐゴシック" charset="-128"/>
                <a:cs typeface="ＭＳ Ｐゴシック" charset="-128"/>
              </a:rPr>
              <a:t>Chinese Postman:  Matching</a:t>
            </a:r>
          </a:p>
        </p:txBody>
      </p:sp>
      <p:sp>
        <p:nvSpPr>
          <p:cNvPr id="171012"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171010" name="Object 2"/>
          <p:cNvGraphicFramePr>
            <a:graphicFrameLocks/>
          </p:cNvGraphicFramePr>
          <p:nvPr/>
        </p:nvGraphicFramePr>
        <p:xfrm>
          <a:off x="1695450" y="1485900"/>
          <a:ext cx="5270500" cy="4775200"/>
        </p:xfrm>
        <a:graphic>
          <a:graphicData uri="http://schemas.openxmlformats.org/presentationml/2006/ole">
            <mc:AlternateContent xmlns:mc="http://schemas.openxmlformats.org/markup-compatibility/2006">
              <mc:Choice xmlns:v="urn:schemas-microsoft-com:vml" Requires="v">
                <p:oleObj spid="_x0000_s171044" name="Document" r:id="rId4" imgW="4064000" imgH="3683000" progId="Word.Document.8">
                  <p:embed/>
                </p:oleObj>
              </mc:Choice>
              <mc:Fallback>
                <p:oleObj name="Document" r:id="rId4" imgW="4064000" imgH="3683000" progId="Word.Document.8">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5450" y="1485900"/>
                        <a:ext cx="5270500"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ea typeface="ＭＳ Ｐゴシック" charset="-128"/>
                <a:cs typeface="ＭＳ Ｐゴシック" charset="-128"/>
              </a:rPr>
              <a:t>Match #1</a:t>
            </a:r>
          </a:p>
        </p:txBody>
      </p:sp>
      <p:sp>
        <p:nvSpPr>
          <p:cNvPr id="173060"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173058" name="Object 2"/>
          <p:cNvGraphicFramePr>
            <a:graphicFrameLocks/>
          </p:cNvGraphicFramePr>
          <p:nvPr/>
        </p:nvGraphicFramePr>
        <p:xfrm>
          <a:off x="1695450" y="1485900"/>
          <a:ext cx="5270500" cy="4775200"/>
        </p:xfrm>
        <a:graphic>
          <a:graphicData uri="http://schemas.openxmlformats.org/presentationml/2006/ole">
            <mc:AlternateContent xmlns:mc="http://schemas.openxmlformats.org/markup-compatibility/2006">
              <mc:Choice xmlns:v="urn:schemas-microsoft-com:vml" Requires="v">
                <p:oleObj spid="_x0000_s173092" name="Document" r:id="rId4" imgW="4064000" imgH="3683000" progId="Word.Document.8">
                  <p:embed/>
                </p:oleObj>
              </mc:Choice>
              <mc:Fallback>
                <p:oleObj name="Document" r:id="rId4" imgW="4064000" imgH="3683000" progId="Word.Document.8">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5450" y="1485900"/>
                        <a:ext cx="5270500"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3061" name="Freeform 5"/>
          <p:cNvSpPr>
            <a:spLocks/>
          </p:cNvSpPr>
          <p:nvPr/>
        </p:nvSpPr>
        <p:spPr bwMode="auto">
          <a:xfrm>
            <a:off x="977900" y="2209800"/>
            <a:ext cx="850900" cy="3429000"/>
          </a:xfrm>
          <a:custGeom>
            <a:avLst/>
            <a:gdLst>
              <a:gd name="T0" fmla="*/ 2147483647 w 536"/>
              <a:gd name="T1" fmla="*/ 2147483647 h 2160"/>
              <a:gd name="T2" fmla="*/ 2147483647 w 536"/>
              <a:gd name="T3" fmla="*/ 2147483647 h 2160"/>
              <a:gd name="T4" fmla="*/ 2147483647 w 536"/>
              <a:gd name="T5" fmla="*/ 0 h 2160"/>
              <a:gd name="T6" fmla="*/ 0 60000 65536"/>
              <a:gd name="T7" fmla="*/ 0 60000 65536"/>
              <a:gd name="T8" fmla="*/ 0 60000 65536"/>
              <a:gd name="T9" fmla="*/ 0 w 536"/>
              <a:gd name="T10" fmla="*/ 0 h 2160"/>
              <a:gd name="T11" fmla="*/ 536 w 536"/>
              <a:gd name="T12" fmla="*/ 2160 h 2160"/>
            </a:gdLst>
            <a:ahLst/>
            <a:cxnLst>
              <a:cxn ang="T6">
                <a:pos x="T0" y="T1"/>
              </a:cxn>
              <a:cxn ang="T7">
                <a:pos x="T2" y="T3"/>
              </a:cxn>
              <a:cxn ang="T8">
                <a:pos x="T4" y="T5"/>
              </a:cxn>
            </a:cxnLst>
            <a:rect l="T9" t="T10" r="T11" b="T12"/>
            <a:pathLst>
              <a:path w="536" h="2160">
                <a:moveTo>
                  <a:pt x="488" y="2160"/>
                </a:moveTo>
                <a:cubicBezTo>
                  <a:pt x="244" y="1572"/>
                  <a:pt x="0" y="984"/>
                  <a:pt x="8" y="624"/>
                </a:cubicBezTo>
                <a:cubicBezTo>
                  <a:pt x="16" y="264"/>
                  <a:pt x="276" y="132"/>
                  <a:pt x="536" y="0"/>
                </a:cubicBezTo>
              </a:path>
            </a:pathLst>
          </a:custGeom>
          <a:noFill/>
          <a:ln w="28575">
            <a:solidFill>
              <a:srgbClr val="FF6600"/>
            </a:solidFill>
            <a:round/>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ea typeface="ＭＳ Ｐゴシック" charset="-128"/>
                <a:cs typeface="ＭＳ Ｐゴシック" charset="-128"/>
              </a:rPr>
              <a:t>Match #2</a:t>
            </a:r>
          </a:p>
        </p:txBody>
      </p:sp>
      <p:sp>
        <p:nvSpPr>
          <p:cNvPr id="175108"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175106" name="Object 2"/>
          <p:cNvGraphicFramePr>
            <a:graphicFrameLocks/>
          </p:cNvGraphicFramePr>
          <p:nvPr/>
        </p:nvGraphicFramePr>
        <p:xfrm>
          <a:off x="1695450" y="1485900"/>
          <a:ext cx="5270500" cy="4775200"/>
        </p:xfrm>
        <a:graphic>
          <a:graphicData uri="http://schemas.openxmlformats.org/presentationml/2006/ole">
            <mc:AlternateContent xmlns:mc="http://schemas.openxmlformats.org/markup-compatibility/2006">
              <mc:Choice xmlns:v="urn:schemas-microsoft-com:vml" Requires="v">
                <p:oleObj spid="_x0000_s175140" name="Document" r:id="rId4" imgW="4064000" imgH="3683000" progId="Word.Document.8">
                  <p:embed/>
                </p:oleObj>
              </mc:Choice>
              <mc:Fallback>
                <p:oleObj name="Document" r:id="rId4" imgW="4064000" imgH="3683000" progId="Word.Document.8">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5450" y="1485900"/>
                        <a:ext cx="5270500" cy="477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75109" name="Freeform 6"/>
          <p:cNvSpPr>
            <a:spLocks/>
          </p:cNvSpPr>
          <p:nvPr/>
        </p:nvSpPr>
        <p:spPr bwMode="auto">
          <a:xfrm>
            <a:off x="977900" y="2209800"/>
            <a:ext cx="850900" cy="3429000"/>
          </a:xfrm>
          <a:custGeom>
            <a:avLst/>
            <a:gdLst>
              <a:gd name="T0" fmla="*/ 2147483647 w 536"/>
              <a:gd name="T1" fmla="*/ 2147483647 h 2160"/>
              <a:gd name="T2" fmla="*/ 2147483647 w 536"/>
              <a:gd name="T3" fmla="*/ 2147483647 h 2160"/>
              <a:gd name="T4" fmla="*/ 2147483647 w 536"/>
              <a:gd name="T5" fmla="*/ 0 h 2160"/>
              <a:gd name="T6" fmla="*/ 0 60000 65536"/>
              <a:gd name="T7" fmla="*/ 0 60000 65536"/>
              <a:gd name="T8" fmla="*/ 0 60000 65536"/>
              <a:gd name="T9" fmla="*/ 0 w 536"/>
              <a:gd name="T10" fmla="*/ 0 h 2160"/>
              <a:gd name="T11" fmla="*/ 536 w 536"/>
              <a:gd name="T12" fmla="*/ 2160 h 2160"/>
            </a:gdLst>
            <a:ahLst/>
            <a:cxnLst>
              <a:cxn ang="T6">
                <a:pos x="T0" y="T1"/>
              </a:cxn>
              <a:cxn ang="T7">
                <a:pos x="T2" y="T3"/>
              </a:cxn>
              <a:cxn ang="T8">
                <a:pos x="T4" y="T5"/>
              </a:cxn>
            </a:cxnLst>
            <a:rect l="T9" t="T10" r="T11" b="T12"/>
            <a:pathLst>
              <a:path w="536" h="2160">
                <a:moveTo>
                  <a:pt x="488" y="2160"/>
                </a:moveTo>
                <a:cubicBezTo>
                  <a:pt x="244" y="1572"/>
                  <a:pt x="0" y="984"/>
                  <a:pt x="8" y="624"/>
                </a:cubicBezTo>
                <a:cubicBezTo>
                  <a:pt x="16" y="264"/>
                  <a:pt x="276" y="132"/>
                  <a:pt x="536" y="0"/>
                </a:cubicBezTo>
              </a:path>
            </a:pathLst>
          </a:custGeom>
          <a:noFill/>
          <a:ln w="28575">
            <a:solidFill>
              <a:srgbClr val="FF6600"/>
            </a:solidFill>
            <a:round/>
            <a:headEnd/>
            <a:tailEnd/>
          </a:ln>
        </p:spPr>
        <p:txBody>
          <a:bodyPr wrap="none" anchor="ctr">
            <a:prstTxWarp prst="textNoShape">
              <a:avLst/>
            </a:prstTxWarp>
          </a:bodyPr>
          <a:lstStyle/>
          <a:p>
            <a:endParaRPr lang="en-US"/>
          </a:p>
        </p:txBody>
      </p:sp>
      <p:sp>
        <p:nvSpPr>
          <p:cNvPr id="175110" name="Freeform 7"/>
          <p:cNvSpPr>
            <a:spLocks/>
          </p:cNvSpPr>
          <p:nvPr/>
        </p:nvSpPr>
        <p:spPr bwMode="auto">
          <a:xfrm flipH="1">
            <a:off x="6858000" y="2133600"/>
            <a:ext cx="850900" cy="3429000"/>
          </a:xfrm>
          <a:custGeom>
            <a:avLst/>
            <a:gdLst>
              <a:gd name="T0" fmla="*/ 2147483647 w 536"/>
              <a:gd name="T1" fmla="*/ 2147483647 h 2160"/>
              <a:gd name="T2" fmla="*/ 2147483647 w 536"/>
              <a:gd name="T3" fmla="*/ 2147483647 h 2160"/>
              <a:gd name="T4" fmla="*/ 2147483647 w 536"/>
              <a:gd name="T5" fmla="*/ 0 h 2160"/>
              <a:gd name="T6" fmla="*/ 0 60000 65536"/>
              <a:gd name="T7" fmla="*/ 0 60000 65536"/>
              <a:gd name="T8" fmla="*/ 0 60000 65536"/>
              <a:gd name="T9" fmla="*/ 0 w 536"/>
              <a:gd name="T10" fmla="*/ 0 h 2160"/>
              <a:gd name="T11" fmla="*/ 536 w 536"/>
              <a:gd name="T12" fmla="*/ 2160 h 2160"/>
            </a:gdLst>
            <a:ahLst/>
            <a:cxnLst>
              <a:cxn ang="T6">
                <a:pos x="T0" y="T1"/>
              </a:cxn>
              <a:cxn ang="T7">
                <a:pos x="T2" y="T3"/>
              </a:cxn>
              <a:cxn ang="T8">
                <a:pos x="T4" y="T5"/>
              </a:cxn>
            </a:cxnLst>
            <a:rect l="T9" t="T10" r="T11" b="T12"/>
            <a:pathLst>
              <a:path w="536" h="2160">
                <a:moveTo>
                  <a:pt x="488" y="2160"/>
                </a:moveTo>
                <a:cubicBezTo>
                  <a:pt x="244" y="1572"/>
                  <a:pt x="0" y="984"/>
                  <a:pt x="8" y="624"/>
                </a:cubicBezTo>
                <a:cubicBezTo>
                  <a:pt x="16" y="264"/>
                  <a:pt x="276" y="132"/>
                  <a:pt x="536" y="0"/>
                </a:cubicBezTo>
              </a:path>
            </a:pathLst>
          </a:custGeom>
          <a:noFill/>
          <a:ln w="28575">
            <a:solidFill>
              <a:srgbClr val="FF6600"/>
            </a:solidFill>
            <a:round/>
            <a:headEnd/>
            <a:tailEnd/>
          </a:ln>
        </p:spPr>
        <p:txBody>
          <a:bodyPr wrap="none" anchor="ctr">
            <a:prstTxWarp prst="textNoShape">
              <a:avLst/>
            </a:prstTxWarp>
          </a:bodyPr>
          <a:lstStyle/>
          <a:p>
            <a:endParaRPr lang="en-US"/>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Line 2"/>
          <p:cNvSpPr>
            <a:spLocks noChangeShapeType="1"/>
          </p:cNvSpPr>
          <p:nvPr/>
        </p:nvSpPr>
        <p:spPr bwMode="auto">
          <a:xfrm>
            <a:off x="1524000" y="2057400"/>
            <a:ext cx="5943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7157" name="Line 3"/>
          <p:cNvSpPr>
            <a:spLocks noChangeShapeType="1"/>
          </p:cNvSpPr>
          <p:nvPr/>
        </p:nvSpPr>
        <p:spPr bwMode="auto">
          <a:xfrm>
            <a:off x="1524000" y="2057400"/>
            <a:ext cx="0" cy="441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7158" name="Line 4"/>
          <p:cNvSpPr>
            <a:spLocks noChangeShapeType="1"/>
          </p:cNvSpPr>
          <p:nvPr/>
        </p:nvSpPr>
        <p:spPr bwMode="auto">
          <a:xfrm>
            <a:off x="1524000" y="4800600"/>
            <a:ext cx="5943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7159" name="Line 5"/>
          <p:cNvSpPr>
            <a:spLocks noChangeShapeType="1"/>
          </p:cNvSpPr>
          <p:nvPr/>
        </p:nvSpPr>
        <p:spPr bwMode="auto">
          <a:xfrm>
            <a:off x="7467600" y="2057400"/>
            <a:ext cx="0" cy="441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7160" name="Line 6"/>
          <p:cNvSpPr>
            <a:spLocks noChangeShapeType="1"/>
          </p:cNvSpPr>
          <p:nvPr/>
        </p:nvSpPr>
        <p:spPr bwMode="auto">
          <a:xfrm>
            <a:off x="3124200" y="2057400"/>
            <a:ext cx="0" cy="441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7161" name="Line 7"/>
          <p:cNvSpPr>
            <a:spLocks noChangeShapeType="1"/>
          </p:cNvSpPr>
          <p:nvPr/>
        </p:nvSpPr>
        <p:spPr bwMode="auto">
          <a:xfrm>
            <a:off x="4343400" y="2057400"/>
            <a:ext cx="838200" cy="27432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7162" name="Line 8"/>
          <p:cNvSpPr>
            <a:spLocks noChangeShapeType="1"/>
          </p:cNvSpPr>
          <p:nvPr/>
        </p:nvSpPr>
        <p:spPr bwMode="auto">
          <a:xfrm>
            <a:off x="6248400" y="2057400"/>
            <a:ext cx="0" cy="27432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7163" name="Line 9"/>
          <p:cNvSpPr>
            <a:spLocks noChangeShapeType="1"/>
          </p:cNvSpPr>
          <p:nvPr/>
        </p:nvSpPr>
        <p:spPr bwMode="auto">
          <a:xfrm>
            <a:off x="5181600" y="4800600"/>
            <a:ext cx="2286000" cy="16764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7164" name="Line 10"/>
          <p:cNvSpPr>
            <a:spLocks noChangeShapeType="1"/>
          </p:cNvSpPr>
          <p:nvPr/>
        </p:nvSpPr>
        <p:spPr bwMode="auto">
          <a:xfrm>
            <a:off x="1524000" y="6477000"/>
            <a:ext cx="16002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7165" name="Text Box 11"/>
          <p:cNvSpPr txBox="1">
            <a:spLocks noChangeArrowheads="1"/>
          </p:cNvSpPr>
          <p:nvPr/>
        </p:nvSpPr>
        <p:spPr bwMode="auto">
          <a:xfrm>
            <a:off x="762000" y="3200400"/>
            <a:ext cx="609600" cy="396875"/>
          </a:xfrm>
          <a:prstGeom prst="rect">
            <a:avLst/>
          </a:prstGeom>
          <a:noFill/>
          <a:ln w="12700">
            <a:noFill/>
            <a:miter lim="800000"/>
            <a:headEnd/>
            <a:tailEnd/>
          </a:ln>
        </p:spPr>
        <p:txBody>
          <a:bodyPr>
            <a:prstTxWarp prst="textNoShape">
              <a:avLst/>
            </a:prstTxWarp>
            <a:spAutoFit/>
          </a:bodyPr>
          <a:lstStyle/>
          <a:p>
            <a:pPr>
              <a:spcBef>
                <a:spcPct val="50000"/>
              </a:spcBef>
            </a:pPr>
            <a:r>
              <a:rPr lang="en-US" sz="2000"/>
              <a:t>250</a:t>
            </a:r>
          </a:p>
        </p:txBody>
      </p:sp>
      <p:sp>
        <p:nvSpPr>
          <p:cNvPr id="177166" name="Rectangle 12"/>
          <p:cNvSpPr>
            <a:spLocks noChangeArrowheads="1"/>
          </p:cNvSpPr>
          <p:nvPr/>
        </p:nvSpPr>
        <p:spPr bwMode="auto">
          <a:xfrm>
            <a:off x="2057400" y="1600200"/>
            <a:ext cx="608013" cy="396875"/>
          </a:xfrm>
          <a:prstGeom prst="rect">
            <a:avLst/>
          </a:prstGeom>
          <a:noFill/>
          <a:ln w="12700">
            <a:noFill/>
            <a:miter lim="800000"/>
            <a:headEnd/>
            <a:tailEnd/>
          </a:ln>
        </p:spPr>
        <p:txBody>
          <a:bodyPr wrap="none">
            <a:prstTxWarp prst="textNoShape">
              <a:avLst/>
            </a:prstTxWarp>
            <a:spAutoFit/>
          </a:bodyPr>
          <a:lstStyle/>
          <a:p>
            <a:r>
              <a:rPr lang="en-US" sz="2000"/>
              <a:t>120</a:t>
            </a:r>
          </a:p>
        </p:txBody>
      </p:sp>
      <p:sp>
        <p:nvSpPr>
          <p:cNvPr id="177167" name="Rectangle 13"/>
          <p:cNvSpPr>
            <a:spLocks noChangeArrowheads="1"/>
          </p:cNvSpPr>
          <p:nvPr/>
        </p:nvSpPr>
        <p:spPr bwMode="auto">
          <a:xfrm>
            <a:off x="3498850" y="1600200"/>
            <a:ext cx="466725" cy="396875"/>
          </a:xfrm>
          <a:prstGeom prst="rect">
            <a:avLst/>
          </a:prstGeom>
          <a:noFill/>
          <a:ln w="12700">
            <a:noFill/>
            <a:miter lim="800000"/>
            <a:headEnd/>
            <a:tailEnd/>
          </a:ln>
        </p:spPr>
        <p:txBody>
          <a:bodyPr wrap="none">
            <a:prstTxWarp prst="textNoShape">
              <a:avLst/>
            </a:prstTxWarp>
            <a:spAutoFit/>
          </a:bodyPr>
          <a:lstStyle/>
          <a:p>
            <a:r>
              <a:rPr lang="en-US" sz="2000"/>
              <a:t>80</a:t>
            </a:r>
          </a:p>
        </p:txBody>
      </p:sp>
      <p:sp>
        <p:nvSpPr>
          <p:cNvPr id="177168" name="Rectangle 14"/>
          <p:cNvSpPr>
            <a:spLocks noChangeArrowheads="1"/>
          </p:cNvSpPr>
          <p:nvPr/>
        </p:nvSpPr>
        <p:spPr bwMode="auto">
          <a:xfrm>
            <a:off x="5029200" y="16002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7169" name="Rectangle 15"/>
          <p:cNvSpPr>
            <a:spLocks noChangeArrowheads="1"/>
          </p:cNvSpPr>
          <p:nvPr/>
        </p:nvSpPr>
        <p:spPr bwMode="auto">
          <a:xfrm>
            <a:off x="6629400" y="1676400"/>
            <a:ext cx="608013" cy="396875"/>
          </a:xfrm>
          <a:prstGeom prst="rect">
            <a:avLst/>
          </a:prstGeom>
          <a:noFill/>
          <a:ln w="12700">
            <a:noFill/>
            <a:miter lim="800000"/>
            <a:headEnd/>
            <a:tailEnd/>
          </a:ln>
        </p:spPr>
        <p:txBody>
          <a:bodyPr wrap="none">
            <a:prstTxWarp prst="textNoShape">
              <a:avLst/>
            </a:prstTxWarp>
            <a:spAutoFit/>
          </a:bodyPr>
          <a:lstStyle/>
          <a:p>
            <a:r>
              <a:rPr lang="en-US" sz="2000"/>
              <a:t>100</a:t>
            </a:r>
          </a:p>
        </p:txBody>
      </p:sp>
      <p:sp>
        <p:nvSpPr>
          <p:cNvPr id="177170" name="Rectangle 16"/>
          <p:cNvSpPr>
            <a:spLocks noChangeArrowheads="1"/>
          </p:cNvSpPr>
          <p:nvPr/>
        </p:nvSpPr>
        <p:spPr bwMode="auto">
          <a:xfrm>
            <a:off x="2514600" y="3200400"/>
            <a:ext cx="608013" cy="396875"/>
          </a:xfrm>
          <a:prstGeom prst="rect">
            <a:avLst/>
          </a:prstGeom>
          <a:noFill/>
          <a:ln w="12700">
            <a:noFill/>
            <a:miter lim="800000"/>
            <a:headEnd/>
            <a:tailEnd/>
          </a:ln>
        </p:spPr>
        <p:txBody>
          <a:bodyPr wrap="none">
            <a:prstTxWarp prst="textNoShape">
              <a:avLst/>
            </a:prstTxWarp>
            <a:spAutoFit/>
          </a:bodyPr>
          <a:lstStyle/>
          <a:p>
            <a:r>
              <a:rPr lang="en-US" sz="2000"/>
              <a:t>250</a:t>
            </a:r>
          </a:p>
        </p:txBody>
      </p:sp>
      <p:sp>
        <p:nvSpPr>
          <p:cNvPr id="177171" name="Rectangle 17"/>
          <p:cNvSpPr>
            <a:spLocks noChangeArrowheads="1"/>
          </p:cNvSpPr>
          <p:nvPr/>
        </p:nvSpPr>
        <p:spPr bwMode="auto">
          <a:xfrm>
            <a:off x="7543800" y="3124200"/>
            <a:ext cx="608013" cy="396875"/>
          </a:xfrm>
          <a:prstGeom prst="rect">
            <a:avLst/>
          </a:prstGeom>
          <a:noFill/>
          <a:ln w="12700">
            <a:noFill/>
            <a:miter lim="800000"/>
            <a:headEnd/>
            <a:tailEnd/>
          </a:ln>
        </p:spPr>
        <p:txBody>
          <a:bodyPr wrap="none">
            <a:prstTxWarp prst="textNoShape">
              <a:avLst/>
            </a:prstTxWarp>
            <a:spAutoFit/>
          </a:bodyPr>
          <a:lstStyle/>
          <a:p>
            <a:r>
              <a:rPr lang="en-US" sz="2000"/>
              <a:t>250</a:t>
            </a:r>
          </a:p>
        </p:txBody>
      </p:sp>
      <p:sp>
        <p:nvSpPr>
          <p:cNvPr id="177172" name="Rectangle 18"/>
          <p:cNvSpPr>
            <a:spLocks noChangeArrowheads="1"/>
          </p:cNvSpPr>
          <p:nvPr/>
        </p:nvSpPr>
        <p:spPr bwMode="auto">
          <a:xfrm>
            <a:off x="5638800" y="3200400"/>
            <a:ext cx="608013" cy="396875"/>
          </a:xfrm>
          <a:prstGeom prst="rect">
            <a:avLst/>
          </a:prstGeom>
          <a:noFill/>
          <a:ln w="12700">
            <a:noFill/>
            <a:miter lim="800000"/>
            <a:headEnd/>
            <a:tailEnd/>
          </a:ln>
        </p:spPr>
        <p:txBody>
          <a:bodyPr wrap="none">
            <a:prstTxWarp prst="textNoShape">
              <a:avLst/>
            </a:prstTxWarp>
            <a:spAutoFit/>
          </a:bodyPr>
          <a:lstStyle/>
          <a:p>
            <a:r>
              <a:rPr lang="en-US" sz="2000"/>
              <a:t>250</a:t>
            </a:r>
          </a:p>
        </p:txBody>
      </p:sp>
      <p:sp>
        <p:nvSpPr>
          <p:cNvPr id="177173" name="Rectangle 19"/>
          <p:cNvSpPr>
            <a:spLocks noChangeArrowheads="1"/>
          </p:cNvSpPr>
          <p:nvPr/>
        </p:nvSpPr>
        <p:spPr bwMode="auto">
          <a:xfrm>
            <a:off x="4114800" y="3200400"/>
            <a:ext cx="608013" cy="396875"/>
          </a:xfrm>
          <a:prstGeom prst="rect">
            <a:avLst/>
          </a:prstGeom>
          <a:noFill/>
          <a:ln w="12700">
            <a:noFill/>
            <a:miter lim="800000"/>
            <a:headEnd/>
            <a:tailEnd/>
          </a:ln>
        </p:spPr>
        <p:txBody>
          <a:bodyPr wrap="none">
            <a:prstTxWarp prst="textNoShape">
              <a:avLst/>
            </a:prstTxWarp>
            <a:spAutoFit/>
          </a:bodyPr>
          <a:lstStyle/>
          <a:p>
            <a:r>
              <a:rPr lang="en-US" sz="2000"/>
              <a:t>280</a:t>
            </a:r>
          </a:p>
        </p:txBody>
      </p:sp>
      <p:sp>
        <p:nvSpPr>
          <p:cNvPr id="177174" name="Rectangle 20"/>
          <p:cNvSpPr>
            <a:spLocks noChangeArrowheads="1"/>
          </p:cNvSpPr>
          <p:nvPr/>
        </p:nvSpPr>
        <p:spPr bwMode="auto">
          <a:xfrm>
            <a:off x="1981200" y="4876800"/>
            <a:ext cx="608013" cy="396875"/>
          </a:xfrm>
          <a:prstGeom prst="rect">
            <a:avLst/>
          </a:prstGeom>
          <a:noFill/>
          <a:ln w="12700">
            <a:noFill/>
            <a:miter lim="800000"/>
            <a:headEnd/>
            <a:tailEnd/>
          </a:ln>
        </p:spPr>
        <p:txBody>
          <a:bodyPr wrap="none">
            <a:prstTxWarp prst="textNoShape">
              <a:avLst/>
            </a:prstTxWarp>
            <a:spAutoFit/>
          </a:bodyPr>
          <a:lstStyle/>
          <a:p>
            <a:r>
              <a:rPr lang="en-US" sz="2000"/>
              <a:t>120</a:t>
            </a:r>
          </a:p>
        </p:txBody>
      </p:sp>
      <p:sp>
        <p:nvSpPr>
          <p:cNvPr id="177175" name="Rectangle 21"/>
          <p:cNvSpPr>
            <a:spLocks noChangeArrowheads="1"/>
          </p:cNvSpPr>
          <p:nvPr/>
        </p:nvSpPr>
        <p:spPr bwMode="auto">
          <a:xfrm>
            <a:off x="3810000" y="48768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7176" name="Rectangle 22"/>
          <p:cNvSpPr>
            <a:spLocks noChangeArrowheads="1"/>
          </p:cNvSpPr>
          <p:nvPr/>
        </p:nvSpPr>
        <p:spPr bwMode="auto">
          <a:xfrm>
            <a:off x="5480050" y="4419600"/>
            <a:ext cx="466725" cy="396875"/>
          </a:xfrm>
          <a:prstGeom prst="rect">
            <a:avLst/>
          </a:prstGeom>
          <a:noFill/>
          <a:ln w="12700">
            <a:noFill/>
            <a:miter lim="800000"/>
            <a:headEnd/>
            <a:tailEnd/>
          </a:ln>
        </p:spPr>
        <p:txBody>
          <a:bodyPr wrap="none">
            <a:prstTxWarp prst="textNoShape">
              <a:avLst/>
            </a:prstTxWarp>
            <a:spAutoFit/>
          </a:bodyPr>
          <a:lstStyle/>
          <a:p>
            <a:r>
              <a:rPr lang="en-US" sz="2000"/>
              <a:t>80</a:t>
            </a:r>
          </a:p>
        </p:txBody>
      </p:sp>
      <p:sp>
        <p:nvSpPr>
          <p:cNvPr id="177177" name="Rectangle 23"/>
          <p:cNvSpPr>
            <a:spLocks noChangeArrowheads="1"/>
          </p:cNvSpPr>
          <p:nvPr/>
        </p:nvSpPr>
        <p:spPr bwMode="auto">
          <a:xfrm>
            <a:off x="6553200" y="4419600"/>
            <a:ext cx="608013" cy="396875"/>
          </a:xfrm>
          <a:prstGeom prst="rect">
            <a:avLst/>
          </a:prstGeom>
          <a:noFill/>
          <a:ln w="12700">
            <a:noFill/>
            <a:miter lim="800000"/>
            <a:headEnd/>
            <a:tailEnd/>
          </a:ln>
        </p:spPr>
        <p:txBody>
          <a:bodyPr wrap="none">
            <a:prstTxWarp prst="textNoShape">
              <a:avLst/>
            </a:prstTxWarp>
            <a:spAutoFit/>
          </a:bodyPr>
          <a:lstStyle/>
          <a:p>
            <a:r>
              <a:rPr lang="en-US" sz="2000"/>
              <a:t>100</a:t>
            </a:r>
          </a:p>
        </p:txBody>
      </p:sp>
      <p:sp>
        <p:nvSpPr>
          <p:cNvPr id="177178" name="Rectangle 24"/>
          <p:cNvSpPr>
            <a:spLocks noChangeArrowheads="1"/>
          </p:cNvSpPr>
          <p:nvPr/>
        </p:nvSpPr>
        <p:spPr bwMode="auto">
          <a:xfrm>
            <a:off x="762000" y="54102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7179" name="Rectangle 25"/>
          <p:cNvSpPr>
            <a:spLocks noChangeArrowheads="1"/>
          </p:cNvSpPr>
          <p:nvPr/>
        </p:nvSpPr>
        <p:spPr bwMode="auto">
          <a:xfrm>
            <a:off x="1981200" y="6096000"/>
            <a:ext cx="608013" cy="396875"/>
          </a:xfrm>
          <a:prstGeom prst="rect">
            <a:avLst/>
          </a:prstGeom>
          <a:noFill/>
          <a:ln w="12700">
            <a:noFill/>
            <a:miter lim="800000"/>
            <a:headEnd/>
            <a:tailEnd/>
          </a:ln>
        </p:spPr>
        <p:txBody>
          <a:bodyPr wrap="none">
            <a:prstTxWarp prst="textNoShape">
              <a:avLst/>
            </a:prstTxWarp>
            <a:spAutoFit/>
          </a:bodyPr>
          <a:lstStyle/>
          <a:p>
            <a:r>
              <a:rPr lang="en-US" sz="2000"/>
              <a:t>120</a:t>
            </a:r>
          </a:p>
        </p:txBody>
      </p:sp>
      <p:sp>
        <p:nvSpPr>
          <p:cNvPr id="177180" name="Rectangle 26"/>
          <p:cNvSpPr>
            <a:spLocks noChangeArrowheads="1"/>
          </p:cNvSpPr>
          <p:nvPr/>
        </p:nvSpPr>
        <p:spPr bwMode="auto">
          <a:xfrm>
            <a:off x="3124200" y="54864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7181" name="Rectangle 27"/>
          <p:cNvSpPr>
            <a:spLocks noChangeArrowheads="1"/>
          </p:cNvSpPr>
          <p:nvPr/>
        </p:nvSpPr>
        <p:spPr bwMode="auto">
          <a:xfrm>
            <a:off x="5486400" y="5410200"/>
            <a:ext cx="608013" cy="396875"/>
          </a:xfrm>
          <a:prstGeom prst="rect">
            <a:avLst/>
          </a:prstGeom>
          <a:noFill/>
          <a:ln w="12700">
            <a:noFill/>
            <a:miter lim="800000"/>
            <a:headEnd/>
            <a:tailEnd/>
          </a:ln>
        </p:spPr>
        <p:txBody>
          <a:bodyPr wrap="none">
            <a:prstTxWarp prst="textNoShape">
              <a:avLst/>
            </a:prstTxWarp>
            <a:spAutoFit/>
          </a:bodyPr>
          <a:lstStyle/>
          <a:p>
            <a:r>
              <a:rPr lang="en-US" sz="2000"/>
              <a:t>260</a:t>
            </a:r>
          </a:p>
        </p:txBody>
      </p:sp>
      <p:sp>
        <p:nvSpPr>
          <p:cNvPr id="177182" name="Rectangle 28"/>
          <p:cNvSpPr>
            <a:spLocks noChangeArrowheads="1"/>
          </p:cNvSpPr>
          <p:nvPr/>
        </p:nvSpPr>
        <p:spPr bwMode="auto">
          <a:xfrm>
            <a:off x="7467600" y="5334000"/>
            <a:ext cx="608013" cy="396875"/>
          </a:xfrm>
          <a:prstGeom prst="rect">
            <a:avLst/>
          </a:prstGeom>
          <a:noFill/>
          <a:ln w="12700">
            <a:noFill/>
            <a:miter lim="800000"/>
            <a:headEnd/>
            <a:tailEnd/>
          </a:ln>
        </p:spPr>
        <p:txBody>
          <a:bodyPr wrap="none">
            <a:prstTxWarp prst="textNoShape">
              <a:avLst/>
            </a:prstTxWarp>
            <a:spAutoFit/>
          </a:bodyPr>
          <a:lstStyle/>
          <a:p>
            <a:r>
              <a:rPr lang="en-US" sz="2000"/>
              <a:t>180</a:t>
            </a:r>
          </a:p>
        </p:txBody>
      </p:sp>
      <p:sp>
        <p:nvSpPr>
          <p:cNvPr id="177183" name="Text Box 29"/>
          <p:cNvSpPr txBox="1">
            <a:spLocks noChangeArrowheads="1"/>
          </p:cNvSpPr>
          <p:nvPr/>
        </p:nvSpPr>
        <p:spPr bwMode="auto">
          <a:xfrm>
            <a:off x="990600" y="6248400"/>
            <a:ext cx="533400" cy="396875"/>
          </a:xfrm>
          <a:prstGeom prst="rect">
            <a:avLst/>
          </a:prstGeom>
          <a:noFill/>
          <a:ln w="12700">
            <a:noFill/>
            <a:miter lim="800000"/>
            <a:headEnd/>
            <a:tailEnd/>
          </a:ln>
        </p:spPr>
        <p:txBody>
          <a:bodyPr>
            <a:prstTxWarp prst="textNoShape">
              <a:avLst/>
            </a:prstTxWarp>
            <a:spAutoFit/>
          </a:bodyPr>
          <a:lstStyle/>
          <a:p>
            <a:pPr>
              <a:spcBef>
                <a:spcPct val="50000"/>
              </a:spcBef>
            </a:pPr>
            <a:r>
              <a:rPr lang="en-US" sz="2000">
                <a:solidFill>
                  <a:schemeClr val="tx2"/>
                </a:solidFill>
              </a:rPr>
              <a:t>A</a:t>
            </a:r>
          </a:p>
        </p:txBody>
      </p:sp>
      <p:sp>
        <p:nvSpPr>
          <p:cNvPr id="177184" name="Rectangle 30"/>
          <p:cNvSpPr>
            <a:spLocks noChangeArrowheads="1"/>
          </p:cNvSpPr>
          <p:nvPr/>
        </p:nvSpPr>
        <p:spPr bwMode="auto">
          <a:xfrm>
            <a:off x="3200400" y="62484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B</a:t>
            </a:r>
          </a:p>
        </p:txBody>
      </p:sp>
      <p:sp>
        <p:nvSpPr>
          <p:cNvPr id="177185" name="Rectangle 31"/>
          <p:cNvSpPr>
            <a:spLocks noChangeArrowheads="1"/>
          </p:cNvSpPr>
          <p:nvPr/>
        </p:nvSpPr>
        <p:spPr bwMode="auto">
          <a:xfrm>
            <a:off x="7543800" y="62484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H</a:t>
            </a:r>
          </a:p>
        </p:txBody>
      </p:sp>
      <p:sp>
        <p:nvSpPr>
          <p:cNvPr id="177186" name="Rectangle 32"/>
          <p:cNvSpPr>
            <a:spLocks noChangeArrowheads="1"/>
          </p:cNvSpPr>
          <p:nvPr/>
        </p:nvSpPr>
        <p:spPr bwMode="auto">
          <a:xfrm>
            <a:off x="7537450" y="4572000"/>
            <a:ext cx="3810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G</a:t>
            </a:r>
          </a:p>
        </p:txBody>
      </p:sp>
      <p:sp>
        <p:nvSpPr>
          <p:cNvPr id="177187" name="Rectangle 33"/>
          <p:cNvSpPr>
            <a:spLocks noChangeArrowheads="1"/>
          </p:cNvSpPr>
          <p:nvPr/>
        </p:nvSpPr>
        <p:spPr bwMode="auto">
          <a:xfrm>
            <a:off x="6110288" y="4800600"/>
            <a:ext cx="339725"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F</a:t>
            </a:r>
          </a:p>
        </p:txBody>
      </p:sp>
      <p:sp>
        <p:nvSpPr>
          <p:cNvPr id="177188" name="Rectangle 34"/>
          <p:cNvSpPr>
            <a:spLocks noChangeArrowheads="1"/>
          </p:cNvSpPr>
          <p:nvPr/>
        </p:nvSpPr>
        <p:spPr bwMode="auto">
          <a:xfrm>
            <a:off x="4960938" y="4800600"/>
            <a:ext cx="354012"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E</a:t>
            </a:r>
          </a:p>
        </p:txBody>
      </p:sp>
      <p:sp>
        <p:nvSpPr>
          <p:cNvPr id="177189" name="Rectangle 35"/>
          <p:cNvSpPr>
            <a:spLocks noChangeArrowheads="1"/>
          </p:cNvSpPr>
          <p:nvPr/>
        </p:nvSpPr>
        <p:spPr bwMode="auto">
          <a:xfrm>
            <a:off x="3124200" y="48006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D</a:t>
            </a:r>
          </a:p>
        </p:txBody>
      </p:sp>
      <p:sp>
        <p:nvSpPr>
          <p:cNvPr id="177190" name="Rectangle 36"/>
          <p:cNvSpPr>
            <a:spLocks noChangeArrowheads="1"/>
          </p:cNvSpPr>
          <p:nvPr/>
        </p:nvSpPr>
        <p:spPr bwMode="auto">
          <a:xfrm>
            <a:off x="990600" y="46482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C</a:t>
            </a:r>
          </a:p>
        </p:txBody>
      </p:sp>
      <p:sp>
        <p:nvSpPr>
          <p:cNvPr id="177191" name="Rectangle 37"/>
          <p:cNvSpPr>
            <a:spLocks noChangeArrowheads="1"/>
          </p:cNvSpPr>
          <p:nvPr/>
        </p:nvSpPr>
        <p:spPr bwMode="auto">
          <a:xfrm>
            <a:off x="1219200" y="1828800"/>
            <a:ext cx="2540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I</a:t>
            </a:r>
          </a:p>
        </p:txBody>
      </p:sp>
      <p:sp>
        <p:nvSpPr>
          <p:cNvPr id="177192" name="Rectangle 38"/>
          <p:cNvSpPr>
            <a:spLocks noChangeArrowheads="1"/>
          </p:cNvSpPr>
          <p:nvPr/>
        </p:nvSpPr>
        <p:spPr bwMode="auto">
          <a:xfrm>
            <a:off x="2994025" y="1676400"/>
            <a:ext cx="325438"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J</a:t>
            </a:r>
          </a:p>
        </p:txBody>
      </p:sp>
      <p:sp>
        <p:nvSpPr>
          <p:cNvPr id="177193" name="Rectangle 39"/>
          <p:cNvSpPr>
            <a:spLocks noChangeArrowheads="1"/>
          </p:cNvSpPr>
          <p:nvPr/>
        </p:nvSpPr>
        <p:spPr bwMode="auto">
          <a:xfrm>
            <a:off x="4114800" y="16764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K</a:t>
            </a:r>
          </a:p>
        </p:txBody>
      </p:sp>
      <p:sp>
        <p:nvSpPr>
          <p:cNvPr id="177194" name="Rectangle 40"/>
          <p:cNvSpPr>
            <a:spLocks noChangeArrowheads="1"/>
          </p:cNvSpPr>
          <p:nvPr/>
        </p:nvSpPr>
        <p:spPr bwMode="auto">
          <a:xfrm>
            <a:off x="6034088" y="1676400"/>
            <a:ext cx="339725"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L</a:t>
            </a:r>
          </a:p>
        </p:txBody>
      </p:sp>
      <p:sp>
        <p:nvSpPr>
          <p:cNvPr id="177195" name="Rectangle 41"/>
          <p:cNvSpPr>
            <a:spLocks noChangeArrowheads="1"/>
          </p:cNvSpPr>
          <p:nvPr/>
        </p:nvSpPr>
        <p:spPr bwMode="auto">
          <a:xfrm>
            <a:off x="7531100" y="1752600"/>
            <a:ext cx="395288"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M</a:t>
            </a:r>
          </a:p>
        </p:txBody>
      </p:sp>
      <p:sp>
        <p:nvSpPr>
          <p:cNvPr id="177196" name="Line 42"/>
          <p:cNvSpPr>
            <a:spLocks noChangeShapeType="1"/>
          </p:cNvSpPr>
          <p:nvPr/>
        </p:nvSpPr>
        <p:spPr bwMode="auto">
          <a:xfrm>
            <a:off x="1524000" y="2057400"/>
            <a:ext cx="1600200" cy="27432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7197" name="Rectangle 43"/>
          <p:cNvSpPr>
            <a:spLocks noChangeArrowheads="1"/>
          </p:cNvSpPr>
          <p:nvPr/>
        </p:nvSpPr>
        <p:spPr bwMode="auto">
          <a:xfrm>
            <a:off x="2057400" y="3810000"/>
            <a:ext cx="608013" cy="396875"/>
          </a:xfrm>
          <a:prstGeom prst="rect">
            <a:avLst/>
          </a:prstGeom>
          <a:noFill/>
          <a:ln w="12700">
            <a:noFill/>
            <a:miter lim="800000"/>
            <a:headEnd/>
            <a:tailEnd/>
          </a:ln>
        </p:spPr>
        <p:txBody>
          <a:bodyPr wrap="none">
            <a:prstTxWarp prst="textNoShape">
              <a:avLst/>
            </a:prstTxWarp>
            <a:spAutoFit/>
          </a:bodyPr>
          <a:lstStyle/>
          <a:p>
            <a:pPr>
              <a:spcBef>
                <a:spcPct val="50000"/>
              </a:spcBef>
            </a:pPr>
            <a:r>
              <a:rPr lang="en-US" sz="2000"/>
              <a:t>300</a:t>
            </a:r>
          </a:p>
        </p:txBody>
      </p:sp>
      <p:sp>
        <p:nvSpPr>
          <p:cNvPr id="177198" name="Text Box 44"/>
          <p:cNvSpPr txBox="1">
            <a:spLocks noChangeArrowheads="1"/>
          </p:cNvSpPr>
          <p:nvPr/>
        </p:nvSpPr>
        <p:spPr bwMode="auto">
          <a:xfrm>
            <a:off x="309033" y="304801"/>
            <a:ext cx="8839200" cy="1169551"/>
          </a:xfrm>
          <a:prstGeom prst="rect">
            <a:avLst/>
          </a:prstGeom>
          <a:noFill/>
          <a:ln w="12700">
            <a:noFill/>
            <a:miter lim="800000"/>
            <a:headEnd/>
            <a:tailEnd/>
          </a:ln>
        </p:spPr>
        <p:txBody>
          <a:bodyPr>
            <a:prstTxWarp prst="textNoShape">
              <a:avLst/>
            </a:prstTxWarp>
            <a:spAutoFit/>
          </a:bodyPr>
          <a:lstStyle/>
          <a:p>
            <a:pPr>
              <a:spcBef>
                <a:spcPct val="50000"/>
              </a:spcBef>
            </a:pPr>
            <a:r>
              <a:rPr lang="en-US" sz="2800" dirty="0"/>
              <a:t>Minimize                                  </a:t>
            </a:r>
            <a:endParaRPr lang="en-US" sz="2800" dirty="0" smtClean="0"/>
          </a:p>
          <a:p>
            <a:pPr>
              <a:spcBef>
                <a:spcPct val="50000"/>
              </a:spcBef>
            </a:pPr>
            <a:r>
              <a:rPr lang="en-US" sz="2800" dirty="0" smtClean="0"/>
              <a:t>[</a:t>
            </a:r>
            <a:r>
              <a:rPr lang="en-US" sz="2800" i="1" dirty="0"/>
              <a:t>n(</a:t>
            </a:r>
            <a:r>
              <a:rPr lang="en-US" sz="2800" i="1" dirty="0" err="1"/>
              <a:t>i</a:t>
            </a:r>
            <a:r>
              <a:rPr lang="en-US" sz="2800" i="1" dirty="0"/>
              <a:t>, j)</a:t>
            </a:r>
            <a:r>
              <a:rPr lang="en-US" sz="2800" dirty="0"/>
              <a:t> is the no. of	</a:t>
            </a:r>
            <a:r>
              <a:rPr lang="en-US" sz="2800" dirty="0" smtClean="0"/>
              <a:t>times </a:t>
            </a:r>
            <a:r>
              <a:rPr lang="en-US" sz="2800" dirty="0"/>
              <a:t>(</a:t>
            </a:r>
            <a:r>
              <a:rPr lang="en-US" sz="2800" dirty="0" err="1"/>
              <a:t>i</a:t>
            </a:r>
            <a:r>
              <a:rPr lang="en-US" sz="2800" dirty="0"/>
              <a:t>, j) is “covered”]</a:t>
            </a:r>
            <a:r>
              <a:rPr lang="en-US" dirty="0"/>
              <a:t> </a:t>
            </a:r>
          </a:p>
        </p:txBody>
      </p:sp>
      <p:graphicFrame>
        <p:nvGraphicFramePr>
          <p:cNvPr id="177154" name="Object 2"/>
          <p:cNvGraphicFramePr>
            <a:graphicFrameLocks noChangeAspect="1"/>
          </p:cNvGraphicFramePr>
          <p:nvPr>
            <p:extLst>
              <p:ext uri="{D42A27DB-BD31-4B8C-83A1-F6EECF244321}">
                <p14:modId xmlns:p14="http://schemas.microsoft.com/office/powerpoint/2010/main" val="262611772"/>
              </p:ext>
            </p:extLst>
          </p:nvPr>
        </p:nvGraphicFramePr>
        <p:xfrm>
          <a:off x="1600200" y="349404"/>
          <a:ext cx="2514600" cy="812645"/>
        </p:xfrm>
        <a:graphic>
          <a:graphicData uri="http://schemas.openxmlformats.org/presentationml/2006/ole">
            <mc:AlternateContent xmlns:mc="http://schemas.openxmlformats.org/markup-compatibility/2006">
              <mc:Choice xmlns:v="urn:schemas-microsoft-com:vml" Requires="v">
                <p:oleObj spid="_x0000_s177218" name="Equation" r:id="rId3" imgW="1180800" imgH="380880" progId="Equation.3">
                  <p:embed/>
                </p:oleObj>
              </mc:Choice>
              <mc:Fallback>
                <p:oleObj name="Equation" r:id="rId3" imgW="1180800" imgH="3808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49404"/>
                        <a:ext cx="2514600" cy="812645"/>
                      </a:xfrm>
                      <a:prstGeom prst="rect">
                        <a:avLst/>
                      </a:prstGeom>
                      <a:noFill/>
                    </p:spPr>
                  </p:pic>
                </p:oleObj>
              </mc:Fallback>
            </mc:AlternateContent>
          </a:graphicData>
        </a:graphic>
      </p:graphicFrame>
      <p:graphicFrame>
        <p:nvGraphicFramePr>
          <p:cNvPr id="177155" name="Object 3"/>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77219" name="Equation" r:id="rId5" imgW="114120" imgH="215640" progId="Equation.3">
                  <p:embed/>
                </p:oleObj>
              </mc:Choice>
              <mc:Fallback>
                <p:oleObj name="Equation" r:id="rId5" imgW="114120" imgH="215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Line 2"/>
          <p:cNvSpPr>
            <a:spLocks noChangeShapeType="1"/>
          </p:cNvSpPr>
          <p:nvPr/>
        </p:nvSpPr>
        <p:spPr bwMode="auto">
          <a:xfrm>
            <a:off x="1524000" y="2057400"/>
            <a:ext cx="5943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8179" name="Line 3"/>
          <p:cNvSpPr>
            <a:spLocks noChangeShapeType="1"/>
          </p:cNvSpPr>
          <p:nvPr/>
        </p:nvSpPr>
        <p:spPr bwMode="auto">
          <a:xfrm>
            <a:off x="1524000" y="2057400"/>
            <a:ext cx="0" cy="441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8180" name="Line 4"/>
          <p:cNvSpPr>
            <a:spLocks noChangeShapeType="1"/>
          </p:cNvSpPr>
          <p:nvPr/>
        </p:nvSpPr>
        <p:spPr bwMode="auto">
          <a:xfrm>
            <a:off x="1524000" y="4800600"/>
            <a:ext cx="5943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8181" name="Line 5"/>
          <p:cNvSpPr>
            <a:spLocks noChangeShapeType="1"/>
          </p:cNvSpPr>
          <p:nvPr/>
        </p:nvSpPr>
        <p:spPr bwMode="auto">
          <a:xfrm>
            <a:off x="7467600" y="2057400"/>
            <a:ext cx="0" cy="441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8182" name="Line 6"/>
          <p:cNvSpPr>
            <a:spLocks noChangeShapeType="1"/>
          </p:cNvSpPr>
          <p:nvPr/>
        </p:nvSpPr>
        <p:spPr bwMode="auto">
          <a:xfrm>
            <a:off x="3124200" y="2057400"/>
            <a:ext cx="0" cy="441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8183" name="Line 7"/>
          <p:cNvSpPr>
            <a:spLocks noChangeShapeType="1"/>
          </p:cNvSpPr>
          <p:nvPr/>
        </p:nvSpPr>
        <p:spPr bwMode="auto">
          <a:xfrm>
            <a:off x="4343400" y="2057400"/>
            <a:ext cx="838200" cy="27432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8184" name="Line 8"/>
          <p:cNvSpPr>
            <a:spLocks noChangeShapeType="1"/>
          </p:cNvSpPr>
          <p:nvPr/>
        </p:nvSpPr>
        <p:spPr bwMode="auto">
          <a:xfrm>
            <a:off x="6248400" y="2057400"/>
            <a:ext cx="0" cy="27432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8185" name="Line 9"/>
          <p:cNvSpPr>
            <a:spLocks noChangeShapeType="1"/>
          </p:cNvSpPr>
          <p:nvPr/>
        </p:nvSpPr>
        <p:spPr bwMode="auto">
          <a:xfrm>
            <a:off x="5181600" y="4800600"/>
            <a:ext cx="2286000" cy="16764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8186" name="Line 10"/>
          <p:cNvSpPr>
            <a:spLocks noChangeShapeType="1"/>
          </p:cNvSpPr>
          <p:nvPr/>
        </p:nvSpPr>
        <p:spPr bwMode="auto">
          <a:xfrm>
            <a:off x="1524000" y="6477000"/>
            <a:ext cx="16002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8187" name="Text Box 11"/>
          <p:cNvSpPr txBox="1">
            <a:spLocks noChangeArrowheads="1"/>
          </p:cNvSpPr>
          <p:nvPr/>
        </p:nvSpPr>
        <p:spPr bwMode="auto">
          <a:xfrm>
            <a:off x="762000" y="3200400"/>
            <a:ext cx="609600" cy="396875"/>
          </a:xfrm>
          <a:prstGeom prst="rect">
            <a:avLst/>
          </a:prstGeom>
          <a:noFill/>
          <a:ln w="12700">
            <a:noFill/>
            <a:miter lim="800000"/>
            <a:headEnd/>
            <a:tailEnd/>
          </a:ln>
        </p:spPr>
        <p:txBody>
          <a:bodyPr>
            <a:prstTxWarp prst="textNoShape">
              <a:avLst/>
            </a:prstTxWarp>
            <a:spAutoFit/>
          </a:bodyPr>
          <a:lstStyle/>
          <a:p>
            <a:pPr>
              <a:spcBef>
                <a:spcPct val="50000"/>
              </a:spcBef>
            </a:pPr>
            <a:r>
              <a:rPr lang="en-US" sz="2000"/>
              <a:t>250</a:t>
            </a:r>
          </a:p>
        </p:txBody>
      </p:sp>
      <p:sp>
        <p:nvSpPr>
          <p:cNvPr id="178188" name="Rectangle 12"/>
          <p:cNvSpPr>
            <a:spLocks noChangeArrowheads="1"/>
          </p:cNvSpPr>
          <p:nvPr/>
        </p:nvSpPr>
        <p:spPr bwMode="auto">
          <a:xfrm>
            <a:off x="2057400" y="1600200"/>
            <a:ext cx="608013" cy="396875"/>
          </a:xfrm>
          <a:prstGeom prst="rect">
            <a:avLst/>
          </a:prstGeom>
          <a:noFill/>
          <a:ln w="12700">
            <a:noFill/>
            <a:miter lim="800000"/>
            <a:headEnd/>
            <a:tailEnd/>
          </a:ln>
        </p:spPr>
        <p:txBody>
          <a:bodyPr wrap="none">
            <a:prstTxWarp prst="textNoShape">
              <a:avLst/>
            </a:prstTxWarp>
            <a:spAutoFit/>
          </a:bodyPr>
          <a:lstStyle/>
          <a:p>
            <a:r>
              <a:rPr lang="en-US" sz="2000"/>
              <a:t>120</a:t>
            </a:r>
          </a:p>
        </p:txBody>
      </p:sp>
      <p:sp>
        <p:nvSpPr>
          <p:cNvPr id="178189" name="Rectangle 13"/>
          <p:cNvSpPr>
            <a:spLocks noChangeArrowheads="1"/>
          </p:cNvSpPr>
          <p:nvPr/>
        </p:nvSpPr>
        <p:spPr bwMode="auto">
          <a:xfrm>
            <a:off x="3498850" y="1600200"/>
            <a:ext cx="466725" cy="396875"/>
          </a:xfrm>
          <a:prstGeom prst="rect">
            <a:avLst/>
          </a:prstGeom>
          <a:noFill/>
          <a:ln w="12700">
            <a:noFill/>
            <a:miter lim="800000"/>
            <a:headEnd/>
            <a:tailEnd/>
          </a:ln>
        </p:spPr>
        <p:txBody>
          <a:bodyPr wrap="none">
            <a:prstTxWarp prst="textNoShape">
              <a:avLst/>
            </a:prstTxWarp>
            <a:spAutoFit/>
          </a:bodyPr>
          <a:lstStyle/>
          <a:p>
            <a:r>
              <a:rPr lang="en-US" sz="2000"/>
              <a:t>80</a:t>
            </a:r>
          </a:p>
        </p:txBody>
      </p:sp>
      <p:sp>
        <p:nvSpPr>
          <p:cNvPr id="178190" name="Rectangle 14"/>
          <p:cNvSpPr>
            <a:spLocks noChangeArrowheads="1"/>
          </p:cNvSpPr>
          <p:nvPr/>
        </p:nvSpPr>
        <p:spPr bwMode="auto">
          <a:xfrm>
            <a:off x="5029200" y="16002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8191" name="Rectangle 15"/>
          <p:cNvSpPr>
            <a:spLocks noChangeArrowheads="1"/>
          </p:cNvSpPr>
          <p:nvPr/>
        </p:nvSpPr>
        <p:spPr bwMode="auto">
          <a:xfrm>
            <a:off x="6629400" y="1676400"/>
            <a:ext cx="608013" cy="396875"/>
          </a:xfrm>
          <a:prstGeom prst="rect">
            <a:avLst/>
          </a:prstGeom>
          <a:noFill/>
          <a:ln w="12700">
            <a:noFill/>
            <a:miter lim="800000"/>
            <a:headEnd/>
            <a:tailEnd/>
          </a:ln>
        </p:spPr>
        <p:txBody>
          <a:bodyPr wrap="none">
            <a:prstTxWarp prst="textNoShape">
              <a:avLst/>
            </a:prstTxWarp>
            <a:spAutoFit/>
          </a:bodyPr>
          <a:lstStyle/>
          <a:p>
            <a:r>
              <a:rPr lang="en-US" sz="2000"/>
              <a:t>100</a:t>
            </a:r>
          </a:p>
        </p:txBody>
      </p:sp>
      <p:sp>
        <p:nvSpPr>
          <p:cNvPr id="178192" name="Rectangle 16"/>
          <p:cNvSpPr>
            <a:spLocks noChangeArrowheads="1"/>
          </p:cNvSpPr>
          <p:nvPr/>
        </p:nvSpPr>
        <p:spPr bwMode="auto">
          <a:xfrm>
            <a:off x="2514600" y="3200400"/>
            <a:ext cx="608013" cy="396875"/>
          </a:xfrm>
          <a:prstGeom prst="rect">
            <a:avLst/>
          </a:prstGeom>
          <a:noFill/>
          <a:ln w="12700">
            <a:noFill/>
            <a:miter lim="800000"/>
            <a:headEnd/>
            <a:tailEnd/>
          </a:ln>
        </p:spPr>
        <p:txBody>
          <a:bodyPr wrap="none">
            <a:prstTxWarp prst="textNoShape">
              <a:avLst/>
            </a:prstTxWarp>
            <a:spAutoFit/>
          </a:bodyPr>
          <a:lstStyle/>
          <a:p>
            <a:r>
              <a:rPr lang="en-US" sz="2000"/>
              <a:t>250</a:t>
            </a:r>
          </a:p>
        </p:txBody>
      </p:sp>
      <p:sp>
        <p:nvSpPr>
          <p:cNvPr id="178193" name="Rectangle 17"/>
          <p:cNvSpPr>
            <a:spLocks noChangeArrowheads="1"/>
          </p:cNvSpPr>
          <p:nvPr/>
        </p:nvSpPr>
        <p:spPr bwMode="auto">
          <a:xfrm>
            <a:off x="7543800" y="3124200"/>
            <a:ext cx="608013" cy="396875"/>
          </a:xfrm>
          <a:prstGeom prst="rect">
            <a:avLst/>
          </a:prstGeom>
          <a:noFill/>
          <a:ln w="12700">
            <a:noFill/>
            <a:miter lim="800000"/>
            <a:headEnd/>
            <a:tailEnd/>
          </a:ln>
        </p:spPr>
        <p:txBody>
          <a:bodyPr wrap="none">
            <a:prstTxWarp prst="textNoShape">
              <a:avLst/>
            </a:prstTxWarp>
            <a:spAutoFit/>
          </a:bodyPr>
          <a:lstStyle/>
          <a:p>
            <a:r>
              <a:rPr lang="en-US" sz="2000"/>
              <a:t>250</a:t>
            </a:r>
          </a:p>
        </p:txBody>
      </p:sp>
      <p:sp>
        <p:nvSpPr>
          <p:cNvPr id="178194" name="Rectangle 18"/>
          <p:cNvSpPr>
            <a:spLocks noChangeArrowheads="1"/>
          </p:cNvSpPr>
          <p:nvPr/>
        </p:nvSpPr>
        <p:spPr bwMode="auto">
          <a:xfrm>
            <a:off x="5638800" y="3200400"/>
            <a:ext cx="608013" cy="396875"/>
          </a:xfrm>
          <a:prstGeom prst="rect">
            <a:avLst/>
          </a:prstGeom>
          <a:noFill/>
          <a:ln w="12700">
            <a:noFill/>
            <a:miter lim="800000"/>
            <a:headEnd/>
            <a:tailEnd/>
          </a:ln>
        </p:spPr>
        <p:txBody>
          <a:bodyPr wrap="none">
            <a:prstTxWarp prst="textNoShape">
              <a:avLst/>
            </a:prstTxWarp>
            <a:spAutoFit/>
          </a:bodyPr>
          <a:lstStyle/>
          <a:p>
            <a:r>
              <a:rPr lang="en-US" sz="2000"/>
              <a:t>250</a:t>
            </a:r>
          </a:p>
        </p:txBody>
      </p:sp>
      <p:sp>
        <p:nvSpPr>
          <p:cNvPr id="178195" name="Rectangle 19"/>
          <p:cNvSpPr>
            <a:spLocks noChangeArrowheads="1"/>
          </p:cNvSpPr>
          <p:nvPr/>
        </p:nvSpPr>
        <p:spPr bwMode="auto">
          <a:xfrm>
            <a:off x="4114800" y="3200400"/>
            <a:ext cx="608013" cy="396875"/>
          </a:xfrm>
          <a:prstGeom prst="rect">
            <a:avLst/>
          </a:prstGeom>
          <a:noFill/>
          <a:ln w="12700">
            <a:noFill/>
            <a:miter lim="800000"/>
            <a:headEnd/>
            <a:tailEnd/>
          </a:ln>
        </p:spPr>
        <p:txBody>
          <a:bodyPr wrap="none">
            <a:prstTxWarp prst="textNoShape">
              <a:avLst/>
            </a:prstTxWarp>
            <a:spAutoFit/>
          </a:bodyPr>
          <a:lstStyle/>
          <a:p>
            <a:r>
              <a:rPr lang="en-US" sz="2000"/>
              <a:t>280</a:t>
            </a:r>
          </a:p>
        </p:txBody>
      </p:sp>
      <p:sp>
        <p:nvSpPr>
          <p:cNvPr id="178196" name="Rectangle 20"/>
          <p:cNvSpPr>
            <a:spLocks noChangeArrowheads="1"/>
          </p:cNvSpPr>
          <p:nvPr/>
        </p:nvSpPr>
        <p:spPr bwMode="auto">
          <a:xfrm>
            <a:off x="1981200" y="4876800"/>
            <a:ext cx="608013" cy="396875"/>
          </a:xfrm>
          <a:prstGeom prst="rect">
            <a:avLst/>
          </a:prstGeom>
          <a:noFill/>
          <a:ln w="12700">
            <a:noFill/>
            <a:miter lim="800000"/>
            <a:headEnd/>
            <a:tailEnd/>
          </a:ln>
        </p:spPr>
        <p:txBody>
          <a:bodyPr wrap="none">
            <a:prstTxWarp prst="textNoShape">
              <a:avLst/>
            </a:prstTxWarp>
            <a:spAutoFit/>
          </a:bodyPr>
          <a:lstStyle/>
          <a:p>
            <a:r>
              <a:rPr lang="en-US" sz="2000"/>
              <a:t>120</a:t>
            </a:r>
          </a:p>
        </p:txBody>
      </p:sp>
      <p:sp>
        <p:nvSpPr>
          <p:cNvPr id="178197" name="Rectangle 21"/>
          <p:cNvSpPr>
            <a:spLocks noChangeArrowheads="1"/>
          </p:cNvSpPr>
          <p:nvPr/>
        </p:nvSpPr>
        <p:spPr bwMode="auto">
          <a:xfrm>
            <a:off x="3810000" y="48768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8198" name="Rectangle 22"/>
          <p:cNvSpPr>
            <a:spLocks noChangeArrowheads="1"/>
          </p:cNvSpPr>
          <p:nvPr/>
        </p:nvSpPr>
        <p:spPr bwMode="auto">
          <a:xfrm>
            <a:off x="5480050" y="4419600"/>
            <a:ext cx="466725" cy="396875"/>
          </a:xfrm>
          <a:prstGeom prst="rect">
            <a:avLst/>
          </a:prstGeom>
          <a:noFill/>
          <a:ln w="12700">
            <a:noFill/>
            <a:miter lim="800000"/>
            <a:headEnd/>
            <a:tailEnd/>
          </a:ln>
        </p:spPr>
        <p:txBody>
          <a:bodyPr wrap="none">
            <a:prstTxWarp prst="textNoShape">
              <a:avLst/>
            </a:prstTxWarp>
            <a:spAutoFit/>
          </a:bodyPr>
          <a:lstStyle/>
          <a:p>
            <a:r>
              <a:rPr lang="en-US" sz="2000"/>
              <a:t>80</a:t>
            </a:r>
          </a:p>
        </p:txBody>
      </p:sp>
      <p:sp>
        <p:nvSpPr>
          <p:cNvPr id="178199" name="Rectangle 23"/>
          <p:cNvSpPr>
            <a:spLocks noChangeArrowheads="1"/>
          </p:cNvSpPr>
          <p:nvPr/>
        </p:nvSpPr>
        <p:spPr bwMode="auto">
          <a:xfrm>
            <a:off x="6553200" y="4419600"/>
            <a:ext cx="608013" cy="396875"/>
          </a:xfrm>
          <a:prstGeom prst="rect">
            <a:avLst/>
          </a:prstGeom>
          <a:noFill/>
          <a:ln w="12700">
            <a:noFill/>
            <a:miter lim="800000"/>
            <a:headEnd/>
            <a:tailEnd/>
          </a:ln>
        </p:spPr>
        <p:txBody>
          <a:bodyPr wrap="none">
            <a:prstTxWarp prst="textNoShape">
              <a:avLst/>
            </a:prstTxWarp>
            <a:spAutoFit/>
          </a:bodyPr>
          <a:lstStyle/>
          <a:p>
            <a:r>
              <a:rPr lang="en-US" sz="2000"/>
              <a:t>100</a:t>
            </a:r>
          </a:p>
        </p:txBody>
      </p:sp>
      <p:sp>
        <p:nvSpPr>
          <p:cNvPr id="178200" name="Rectangle 24"/>
          <p:cNvSpPr>
            <a:spLocks noChangeArrowheads="1"/>
          </p:cNvSpPr>
          <p:nvPr/>
        </p:nvSpPr>
        <p:spPr bwMode="auto">
          <a:xfrm>
            <a:off x="762000" y="54102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8201" name="Rectangle 25"/>
          <p:cNvSpPr>
            <a:spLocks noChangeArrowheads="1"/>
          </p:cNvSpPr>
          <p:nvPr/>
        </p:nvSpPr>
        <p:spPr bwMode="auto">
          <a:xfrm>
            <a:off x="1981200" y="6096000"/>
            <a:ext cx="608013" cy="396875"/>
          </a:xfrm>
          <a:prstGeom prst="rect">
            <a:avLst/>
          </a:prstGeom>
          <a:noFill/>
          <a:ln w="12700">
            <a:noFill/>
            <a:miter lim="800000"/>
            <a:headEnd/>
            <a:tailEnd/>
          </a:ln>
        </p:spPr>
        <p:txBody>
          <a:bodyPr wrap="none">
            <a:prstTxWarp prst="textNoShape">
              <a:avLst/>
            </a:prstTxWarp>
            <a:spAutoFit/>
          </a:bodyPr>
          <a:lstStyle/>
          <a:p>
            <a:r>
              <a:rPr lang="en-US" sz="2000"/>
              <a:t>120</a:t>
            </a:r>
          </a:p>
        </p:txBody>
      </p:sp>
      <p:sp>
        <p:nvSpPr>
          <p:cNvPr id="178202" name="Rectangle 26"/>
          <p:cNvSpPr>
            <a:spLocks noChangeArrowheads="1"/>
          </p:cNvSpPr>
          <p:nvPr/>
        </p:nvSpPr>
        <p:spPr bwMode="auto">
          <a:xfrm>
            <a:off x="3124200" y="54864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8203" name="Rectangle 27"/>
          <p:cNvSpPr>
            <a:spLocks noChangeArrowheads="1"/>
          </p:cNvSpPr>
          <p:nvPr/>
        </p:nvSpPr>
        <p:spPr bwMode="auto">
          <a:xfrm>
            <a:off x="5486400" y="5410200"/>
            <a:ext cx="608013" cy="396875"/>
          </a:xfrm>
          <a:prstGeom prst="rect">
            <a:avLst/>
          </a:prstGeom>
          <a:noFill/>
          <a:ln w="12700">
            <a:noFill/>
            <a:miter lim="800000"/>
            <a:headEnd/>
            <a:tailEnd/>
          </a:ln>
        </p:spPr>
        <p:txBody>
          <a:bodyPr wrap="none">
            <a:prstTxWarp prst="textNoShape">
              <a:avLst/>
            </a:prstTxWarp>
            <a:spAutoFit/>
          </a:bodyPr>
          <a:lstStyle/>
          <a:p>
            <a:r>
              <a:rPr lang="en-US" sz="2000"/>
              <a:t>260</a:t>
            </a:r>
          </a:p>
        </p:txBody>
      </p:sp>
      <p:sp>
        <p:nvSpPr>
          <p:cNvPr id="178204" name="Rectangle 28"/>
          <p:cNvSpPr>
            <a:spLocks noChangeArrowheads="1"/>
          </p:cNvSpPr>
          <p:nvPr/>
        </p:nvSpPr>
        <p:spPr bwMode="auto">
          <a:xfrm>
            <a:off x="7467600" y="5334000"/>
            <a:ext cx="608013" cy="396875"/>
          </a:xfrm>
          <a:prstGeom prst="rect">
            <a:avLst/>
          </a:prstGeom>
          <a:noFill/>
          <a:ln w="12700">
            <a:noFill/>
            <a:miter lim="800000"/>
            <a:headEnd/>
            <a:tailEnd/>
          </a:ln>
        </p:spPr>
        <p:txBody>
          <a:bodyPr wrap="none">
            <a:prstTxWarp prst="textNoShape">
              <a:avLst/>
            </a:prstTxWarp>
            <a:spAutoFit/>
          </a:bodyPr>
          <a:lstStyle/>
          <a:p>
            <a:r>
              <a:rPr lang="en-US" sz="2000"/>
              <a:t>180</a:t>
            </a:r>
          </a:p>
        </p:txBody>
      </p:sp>
      <p:sp>
        <p:nvSpPr>
          <p:cNvPr id="178205" name="Text Box 29"/>
          <p:cNvSpPr txBox="1">
            <a:spLocks noChangeArrowheads="1"/>
          </p:cNvSpPr>
          <p:nvPr/>
        </p:nvSpPr>
        <p:spPr bwMode="auto">
          <a:xfrm>
            <a:off x="990600" y="6248400"/>
            <a:ext cx="533400" cy="396875"/>
          </a:xfrm>
          <a:prstGeom prst="rect">
            <a:avLst/>
          </a:prstGeom>
          <a:noFill/>
          <a:ln w="12700">
            <a:noFill/>
            <a:miter lim="800000"/>
            <a:headEnd/>
            <a:tailEnd/>
          </a:ln>
        </p:spPr>
        <p:txBody>
          <a:bodyPr>
            <a:prstTxWarp prst="textNoShape">
              <a:avLst/>
            </a:prstTxWarp>
            <a:spAutoFit/>
          </a:bodyPr>
          <a:lstStyle/>
          <a:p>
            <a:pPr>
              <a:spcBef>
                <a:spcPct val="50000"/>
              </a:spcBef>
            </a:pPr>
            <a:r>
              <a:rPr lang="en-US" sz="2000">
                <a:solidFill>
                  <a:schemeClr val="tx2"/>
                </a:solidFill>
              </a:rPr>
              <a:t>A</a:t>
            </a:r>
          </a:p>
        </p:txBody>
      </p:sp>
      <p:sp>
        <p:nvSpPr>
          <p:cNvPr id="178206" name="Rectangle 30"/>
          <p:cNvSpPr>
            <a:spLocks noChangeArrowheads="1"/>
          </p:cNvSpPr>
          <p:nvPr/>
        </p:nvSpPr>
        <p:spPr bwMode="auto">
          <a:xfrm>
            <a:off x="3200400" y="62484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B</a:t>
            </a:r>
          </a:p>
        </p:txBody>
      </p:sp>
      <p:sp>
        <p:nvSpPr>
          <p:cNvPr id="178207" name="Rectangle 31"/>
          <p:cNvSpPr>
            <a:spLocks noChangeArrowheads="1"/>
          </p:cNvSpPr>
          <p:nvPr/>
        </p:nvSpPr>
        <p:spPr bwMode="auto">
          <a:xfrm>
            <a:off x="7543800" y="62484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H</a:t>
            </a:r>
          </a:p>
        </p:txBody>
      </p:sp>
      <p:sp>
        <p:nvSpPr>
          <p:cNvPr id="178208" name="Rectangle 32"/>
          <p:cNvSpPr>
            <a:spLocks noChangeArrowheads="1"/>
          </p:cNvSpPr>
          <p:nvPr/>
        </p:nvSpPr>
        <p:spPr bwMode="auto">
          <a:xfrm>
            <a:off x="7537450" y="4572000"/>
            <a:ext cx="3810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G</a:t>
            </a:r>
          </a:p>
        </p:txBody>
      </p:sp>
      <p:sp>
        <p:nvSpPr>
          <p:cNvPr id="178209" name="Rectangle 33"/>
          <p:cNvSpPr>
            <a:spLocks noChangeArrowheads="1"/>
          </p:cNvSpPr>
          <p:nvPr/>
        </p:nvSpPr>
        <p:spPr bwMode="auto">
          <a:xfrm>
            <a:off x="6110288" y="4800600"/>
            <a:ext cx="339725"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F</a:t>
            </a:r>
          </a:p>
        </p:txBody>
      </p:sp>
      <p:sp>
        <p:nvSpPr>
          <p:cNvPr id="178210" name="Rectangle 34"/>
          <p:cNvSpPr>
            <a:spLocks noChangeArrowheads="1"/>
          </p:cNvSpPr>
          <p:nvPr/>
        </p:nvSpPr>
        <p:spPr bwMode="auto">
          <a:xfrm>
            <a:off x="4960938" y="4800600"/>
            <a:ext cx="354012"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E</a:t>
            </a:r>
          </a:p>
        </p:txBody>
      </p:sp>
      <p:sp>
        <p:nvSpPr>
          <p:cNvPr id="178211" name="Rectangle 35"/>
          <p:cNvSpPr>
            <a:spLocks noChangeArrowheads="1"/>
          </p:cNvSpPr>
          <p:nvPr/>
        </p:nvSpPr>
        <p:spPr bwMode="auto">
          <a:xfrm>
            <a:off x="3124200" y="48006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D</a:t>
            </a:r>
          </a:p>
        </p:txBody>
      </p:sp>
      <p:sp>
        <p:nvSpPr>
          <p:cNvPr id="178212" name="Rectangle 36"/>
          <p:cNvSpPr>
            <a:spLocks noChangeArrowheads="1"/>
          </p:cNvSpPr>
          <p:nvPr/>
        </p:nvSpPr>
        <p:spPr bwMode="auto">
          <a:xfrm>
            <a:off x="990600" y="46482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C</a:t>
            </a:r>
          </a:p>
        </p:txBody>
      </p:sp>
      <p:sp>
        <p:nvSpPr>
          <p:cNvPr id="178213" name="Rectangle 37"/>
          <p:cNvSpPr>
            <a:spLocks noChangeArrowheads="1"/>
          </p:cNvSpPr>
          <p:nvPr/>
        </p:nvSpPr>
        <p:spPr bwMode="auto">
          <a:xfrm>
            <a:off x="1219200" y="1828800"/>
            <a:ext cx="2540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I</a:t>
            </a:r>
          </a:p>
        </p:txBody>
      </p:sp>
      <p:sp>
        <p:nvSpPr>
          <p:cNvPr id="178214" name="Rectangle 38"/>
          <p:cNvSpPr>
            <a:spLocks noChangeArrowheads="1"/>
          </p:cNvSpPr>
          <p:nvPr/>
        </p:nvSpPr>
        <p:spPr bwMode="auto">
          <a:xfrm>
            <a:off x="2994025" y="1676400"/>
            <a:ext cx="325438"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J</a:t>
            </a:r>
          </a:p>
        </p:txBody>
      </p:sp>
      <p:sp>
        <p:nvSpPr>
          <p:cNvPr id="178215" name="Rectangle 39"/>
          <p:cNvSpPr>
            <a:spLocks noChangeArrowheads="1"/>
          </p:cNvSpPr>
          <p:nvPr/>
        </p:nvSpPr>
        <p:spPr bwMode="auto">
          <a:xfrm>
            <a:off x="4114800" y="16764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K</a:t>
            </a:r>
          </a:p>
        </p:txBody>
      </p:sp>
      <p:sp>
        <p:nvSpPr>
          <p:cNvPr id="178216" name="Rectangle 40"/>
          <p:cNvSpPr>
            <a:spLocks noChangeArrowheads="1"/>
          </p:cNvSpPr>
          <p:nvPr/>
        </p:nvSpPr>
        <p:spPr bwMode="auto">
          <a:xfrm>
            <a:off x="6034088" y="1676400"/>
            <a:ext cx="339725"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L</a:t>
            </a:r>
          </a:p>
        </p:txBody>
      </p:sp>
      <p:sp>
        <p:nvSpPr>
          <p:cNvPr id="178217" name="Rectangle 41"/>
          <p:cNvSpPr>
            <a:spLocks noChangeArrowheads="1"/>
          </p:cNvSpPr>
          <p:nvPr/>
        </p:nvSpPr>
        <p:spPr bwMode="auto">
          <a:xfrm>
            <a:off x="7531100" y="1752600"/>
            <a:ext cx="395288"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M</a:t>
            </a:r>
          </a:p>
        </p:txBody>
      </p:sp>
      <p:sp>
        <p:nvSpPr>
          <p:cNvPr id="178218" name="Line 42"/>
          <p:cNvSpPr>
            <a:spLocks noChangeShapeType="1"/>
          </p:cNvSpPr>
          <p:nvPr/>
        </p:nvSpPr>
        <p:spPr bwMode="auto">
          <a:xfrm>
            <a:off x="1524000" y="2057400"/>
            <a:ext cx="1600200" cy="27432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8219" name="Rectangle 43"/>
          <p:cNvSpPr>
            <a:spLocks noChangeArrowheads="1"/>
          </p:cNvSpPr>
          <p:nvPr/>
        </p:nvSpPr>
        <p:spPr bwMode="auto">
          <a:xfrm>
            <a:off x="2057400" y="3810000"/>
            <a:ext cx="608013" cy="396875"/>
          </a:xfrm>
          <a:prstGeom prst="rect">
            <a:avLst/>
          </a:prstGeom>
          <a:noFill/>
          <a:ln w="12700">
            <a:noFill/>
            <a:miter lim="800000"/>
            <a:headEnd/>
            <a:tailEnd/>
          </a:ln>
        </p:spPr>
        <p:txBody>
          <a:bodyPr wrap="none">
            <a:prstTxWarp prst="textNoShape">
              <a:avLst/>
            </a:prstTxWarp>
            <a:spAutoFit/>
          </a:bodyPr>
          <a:lstStyle/>
          <a:p>
            <a:pPr>
              <a:spcBef>
                <a:spcPct val="50000"/>
              </a:spcBef>
            </a:pPr>
            <a:r>
              <a:rPr lang="en-US" sz="2000"/>
              <a:t>300</a:t>
            </a:r>
          </a:p>
        </p:txBody>
      </p:sp>
      <p:sp>
        <p:nvSpPr>
          <p:cNvPr id="178220" name="Text Box 44"/>
          <p:cNvSpPr txBox="1">
            <a:spLocks noChangeArrowheads="1"/>
          </p:cNvSpPr>
          <p:nvPr/>
        </p:nvSpPr>
        <p:spPr bwMode="auto">
          <a:xfrm>
            <a:off x="1371600" y="1752600"/>
            <a:ext cx="381000" cy="457200"/>
          </a:xfrm>
          <a:prstGeom prst="rect">
            <a:avLst/>
          </a:prstGeom>
          <a:noFill/>
          <a:ln w="12700">
            <a:noFill/>
            <a:miter lim="800000"/>
            <a:headEnd/>
            <a:tailEnd/>
          </a:ln>
        </p:spPr>
        <p:txBody>
          <a:bodyPr>
            <a:prstTxWarp prst="textNoShape">
              <a:avLst/>
            </a:prstTxWarp>
            <a:spAutoFit/>
          </a:bodyPr>
          <a:lstStyle/>
          <a:p>
            <a:pPr>
              <a:spcBef>
                <a:spcPct val="50000"/>
              </a:spcBef>
            </a:pPr>
            <a:r>
              <a:rPr lang="en-US"/>
              <a:t>*</a:t>
            </a:r>
          </a:p>
        </p:txBody>
      </p:sp>
      <p:sp>
        <p:nvSpPr>
          <p:cNvPr id="178221" name="Rectangle 45"/>
          <p:cNvSpPr>
            <a:spLocks noChangeArrowheads="1"/>
          </p:cNvSpPr>
          <p:nvPr/>
        </p:nvSpPr>
        <p:spPr bwMode="auto">
          <a:xfrm>
            <a:off x="3124200" y="1981200"/>
            <a:ext cx="303213" cy="457200"/>
          </a:xfrm>
          <a:prstGeom prst="rect">
            <a:avLst/>
          </a:prstGeom>
          <a:noFill/>
          <a:ln w="12700">
            <a:noFill/>
            <a:miter lim="800000"/>
            <a:headEnd/>
            <a:tailEnd/>
          </a:ln>
        </p:spPr>
        <p:txBody>
          <a:bodyPr wrap="none">
            <a:prstTxWarp prst="textNoShape">
              <a:avLst/>
            </a:prstTxWarp>
            <a:spAutoFit/>
          </a:bodyPr>
          <a:lstStyle/>
          <a:p>
            <a:pPr>
              <a:spcBef>
                <a:spcPct val="50000"/>
              </a:spcBef>
            </a:pPr>
            <a:r>
              <a:rPr lang="en-US"/>
              <a:t>*</a:t>
            </a:r>
          </a:p>
        </p:txBody>
      </p:sp>
      <p:sp>
        <p:nvSpPr>
          <p:cNvPr id="178222" name="Rectangle 46"/>
          <p:cNvSpPr>
            <a:spLocks noChangeArrowheads="1"/>
          </p:cNvSpPr>
          <p:nvPr/>
        </p:nvSpPr>
        <p:spPr bwMode="auto">
          <a:xfrm>
            <a:off x="4343400" y="1981200"/>
            <a:ext cx="303213" cy="457200"/>
          </a:xfrm>
          <a:prstGeom prst="rect">
            <a:avLst/>
          </a:prstGeom>
          <a:noFill/>
          <a:ln w="12700">
            <a:noFill/>
            <a:miter lim="800000"/>
            <a:headEnd/>
            <a:tailEnd/>
          </a:ln>
        </p:spPr>
        <p:txBody>
          <a:bodyPr wrap="none">
            <a:prstTxWarp prst="textNoShape">
              <a:avLst/>
            </a:prstTxWarp>
            <a:spAutoFit/>
          </a:bodyPr>
          <a:lstStyle/>
          <a:p>
            <a:pPr>
              <a:spcBef>
                <a:spcPct val="50000"/>
              </a:spcBef>
            </a:pPr>
            <a:r>
              <a:rPr lang="en-US"/>
              <a:t>*</a:t>
            </a:r>
          </a:p>
        </p:txBody>
      </p:sp>
      <p:sp>
        <p:nvSpPr>
          <p:cNvPr id="178223" name="Rectangle 47"/>
          <p:cNvSpPr>
            <a:spLocks noChangeArrowheads="1"/>
          </p:cNvSpPr>
          <p:nvPr/>
        </p:nvSpPr>
        <p:spPr bwMode="auto">
          <a:xfrm>
            <a:off x="5943600" y="1981200"/>
            <a:ext cx="303213" cy="457200"/>
          </a:xfrm>
          <a:prstGeom prst="rect">
            <a:avLst/>
          </a:prstGeom>
          <a:noFill/>
          <a:ln w="12700">
            <a:noFill/>
            <a:miter lim="800000"/>
            <a:headEnd/>
            <a:tailEnd/>
          </a:ln>
        </p:spPr>
        <p:txBody>
          <a:bodyPr wrap="none">
            <a:prstTxWarp prst="textNoShape">
              <a:avLst/>
            </a:prstTxWarp>
            <a:spAutoFit/>
          </a:bodyPr>
          <a:lstStyle/>
          <a:p>
            <a:pPr>
              <a:spcBef>
                <a:spcPct val="50000"/>
              </a:spcBef>
            </a:pPr>
            <a:r>
              <a:rPr lang="en-US"/>
              <a:t>*</a:t>
            </a:r>
          </a:p>
        </p:txBody>
      </p:sp>
      <p:sp>
        <p:nvSpPr>
          <p:cNvPr id="178224" name="Rectangle 48"/>
          <p:cNvSpPr>
            <a:spLocks noChangeArrowheads="1"/>
          </p:cNvSpPr>
          <p:nvPr/>
        </p:nvSpPr>
        <p:spPr bwMode="auto">
          <a:xfrm>
            <a:off x="1524000" y="4724400"/>
            <a:ext cx="303213" cy="457200"/>
          </a:xfrm>
          <a:prstGeom prst="rect">
            <a:avLst/>
          </a:prstGeom>
          <a:noFill/>
          <a:ln w="12700">
            <a:noFill/>
            <a:miter lim="800000"/>
            <a:headEnd/>
            <a:tailEnd/>
          </a:ln>
        </p:spPr>
        <p:txBody>
          <a:bodyPr wrap="none">
            <a:prstTxWarp prst="textNoShape">
              <a:avLst/>
            </a:prstTxWarp>
            <a:spAutoFit/>
          </a:bodyPr>
          <a:lstStyle/>
          <a:p>
            <a:pPr>
              <a:spcBef>
                <a:spcPct val="50000"/>
              </a:spcBef>
            </a:pPr>
            <a:r>
              <a:rPr lang="en-US"/>
              <a:t>*</a:t>
            </a:r>
          </a:p>
        </p:txBody>
      </p:sp>
      <p:sp>
        <p:nvSpPr>
          <p:cNvPr id="178225" name="Rectangle 49"/>
          <p:cNvSpPr>
            <a:spLocks noChangeArrowheads="1"/>
          </p:cNvSpPr>
          <p:nvPr/>
        </p:nvSpPr>
        <p:spPr bwMode="auto">
          <a:xfrm>
            <a:off x="3124200" y="4495800"/>
            <a:ext cx="303213" cy="457200"/>
          </a:xfrm>
          <a:prstGeom prst="rect">
            <a:avLst/>
          </a:prstGeom>
          <a:noFill/>
          <a:ln w="12700">
            <a:noFill/>
            <a:miter lim="800000"/>
            <a:headEnd/>
            <a:tailEnd/>
          </a:ln>
        </p:spPr>
        <p:txBody>
          <a:bodyPr wrap="none">
            <a:prstTxWarp prst="textNoShape">
              <a:avLst/>
            </a:prstTxWarp>
            <a:spAutoFit/>
          </a:bodyPr>
          <a:lstStyle/>
          <a:p>
            <a:pPr>
              <a:spcBef>
                <a:spcPct val="50000"/>
              </a:spcBef>
            </a:pPr>
            <a:r>
              <a:rPr lang="en-US"/>
              <a:t>*</a:t>
            </a:r>
          </a:p>
        </p:txBody>
      </p:sp>
      <p:sp>
        <p:nvSpPr>
          <p:cNvPr id="178226" name="Rectangle 50"/>
          <p:cNvSpPr>
            <a:spLocks noChangeArrowheads="1"/>
          </p:cNvSpPr>
          <p:nvPr/>
        </p:nvSpPr>
        <p:spPr bwMode="auto">
          <a:xfrm>
            <a:off x="5943600" y="4495800"/>
            <a:ext cx="303213" cy="457200"/>
          </a:xfrm>
          <a:prstGeom prst="rect">
            <a:avLst/>
          </a:prstGeom>
          <a:noFill/>
          <a:ln w="12700">
            <a:noFill/>
            <a:miter lim="800000"/>
            <a:headEnd/>
            <a:tailEnd/>
          </a:ln>
        </p:spPr>
        <p:txBody>
          <a:bodyPr wrap="none">
            <a:prstTxWarp prst="textNoShape">
              <a:avLst/>
            </a:prstTxWarp>
            <a:spAutoFit/>
          </a:bodyPr>
          <a:lstStyle/>
          <a:p>
            <a:pPr>
              <a:spcBef>
                <a:spcPct val="50000"/>
              </a:spcBef>
            </a:pPr>
            <a:r>
              <a:rPr lang="en-US"/>
              <a:t>*</a:t>
            </a:r>
          </a:p>
        </p:txBody>
      </p:sp>
      <p:sp>
        <p:nvSpPr>
          <p:cNvPr id="178227" name="Rectangle 51"/>
          <p:cNvSpPr>
            <a:spLocks noChangeArrowheads="1"/>
          </p:cNvSpPr>
          <p:nvPr/>
        </p:nvSpPr>
        <p:spPr bwMode="auto">
          <a:xfrm>
            <a:off x="7162800" y="4495800"/>
            <a:ext cx="303213" cy="457200"/>
          </a:xfrm>
          <a:prstGeom prst="rect">
            <a:avLst/>
          </a:prstGeom>
          <a:noFill/>
          <a:ln w="12700">
            <a:noFill/>
            <a:miter lim="800000"/>
            <a:headEnd/>
            <a:tailEnd/>
          </a:ln>
        </p:spPr>
        <p:txBody>
          <a:bodyPr wrap="none">
            <a:prstTxWarp prst="textNoShape">
              <a:avLst/>
            </a:prstTxWarp>
            <a:spAutoFit/>
          </a:bodyPr>
          <a:lstStyle/>
          <a:p>
            <a:pPr>
              <a:spcBef>
                <a:spcPct val="50000"/>
              </a:spcBef>
            </a:pPr>
            <a:r>
              <a:rPr lang="en-US"/>
              <a:t>*</a:t>
            </a:r>
          </a:p>
        </p:txBody>
      </p:sp>
      <p:sp>
        <p:nvSpPr>
          <p:cNvPr id="178228" name="Text Box 52"/>
          <p:cNvSpPr txBox="1">
            <a:spLocks noChangeArrowheads="1"/>
          </p:cNvSpPr>
          <p:nvPr/>
        </p:nvSpPr>
        <p:spPr bwMode="auto">
          <a:xfrm>
            <a:off x="381000" y="381000"/>
            <a:ext cx="8305800" cy="946150"/>
          </a:xfrm>
          <a:prstGeom prst="rect">
            <a:avLst/>
          </a:prstGeom>
          <a:noFill/>
          <a:ln w="12700">
            <a:noFill/>
            <a:miter lim="800000"/>
            <a:headEnd/>
            <a:tailEnd/>
          </a:ln>
        </p:spPr>
        <p:txBody>
          <a:bodyPr>
            <a:prstTxWarp prst="textNoShape">
              <a:avLst/>
            </a:prstTxWarp>
            <a:spAutoFit/>
          </a:bodyPr>
          <a:lstStyle/>
          <a:p>
            <a:pPr>
              <a:spcBef>
                <a:spcPct val="50000"/>
              </a:spcBef>
            </a:pPr>
            <a:r>
              <a:rPr lang="en-US" sz="2800"/>
              <a:t>3,140 units of total length; 8 odd-degree nodes; 105 possible pair-wise matching combinations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defRPr/>
            </a:pPr>
            <a:r>
              <a:rPr lang="en-US">
                <a:ea typeface="ＭＳ Ｐゴシック" charset="-128"/>
                <a:cs typeface="ＭＳ Ｐゴシック" charset="-128"/>
              </a:rPr>
              <a:t>Illustrative Network</a:t>
            </a:r>
          </a:p>
        </p:txBody>
      </p:sp>
      <p:sp>
        <p:nvSpPr>
          <p:cNvPr id="22532"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22530" name="Object 2"/>
          <p:cNvGraphicFramePr>
            <a:graphicFrameLocks/>
          </p:cNvGraphicFramePr>
          <p:nvPr/>
        </p:nvGraphicFramePr>
        <p:xfrm>
          <a:off x="3159125" y="1039813"/>
          <a:ext cx="2790825" cy="4741862"/>
        </p:xfrm>
        <a:graphic>
          <a:graphicData uri="http://schemas.openxmlformats.org/presentationml/2006/ole">
            <mc:AlternateContent xmlns:mc="http://schemas.openxmlformats.org/markup-compatibility/2006">
              <mc:Choice xmlns:v="urn:schemas-microsoft-com:vml" Requires="v">
                <p:oleObj spid="_x0000_s21540" name="Document" r:id="rId4" imgW="2336800" imgH="3962400" progId="Word.Document.8">
                  <p:embed/>
                </p:oleObj>
              </mc:Choice>
              <mc:Fallback>
                <p:oleObj name="Document" r:id="rId4" imgW="2336800" imgH="3962400" progId="Word.Document.8">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125" y="1039813"/>
                        <a:ext cx="2790825" cy="4741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Line 2"/>
          <p:cNvSpPr>
            <a:spLocks noChangeShapeType="1"/>
          </p:cNvSpPr>
          <p:nvPr/>
        </p:nvSpPr>
        <p:spPr bwMode="auto">
          <a:xfrm>
            <a:off x="1524000" y="2057400"/>
            <a:ext cx="5943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9203" name="Line 3"/>
          <p:cNvSpPr>
            <a:spLocks noChangeShapeType="1"/>
          </p:cNvSpPr>
          <p:nvPr/>
        </p:nvSpPr>
        <p:spPr bwMode="auto">
          <a:xfrm>
            <a:off x="1524000" y="2057400"/>
            <a:ext cx="0" cy="441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9204" name="Line 4"/>
          <p:cNvSpPr>
            <a:spLocks noChangeShapeType="1"/>
          </p:cNvSpPr>
          <p:nvPr/>
        </p:nvSpPr>
        <p:spPr bwMode="auto">
          <a:xfrm>
            <a:off x="1524000" y="4800600"/>
            <a:ext cx="59436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9205" name="Line 5"/>
          <p:cNvSpPr>
            <a:spLocks noChangeShapeType="1"/>
          </p:cNvSpPr>
          <p:nvPr/>
        </p:nvSpPr>
        <p:spPr bwMode="auto">
          <a:xfrm>
            <a:off x="7467600" y="2057400"/>
            <a:ext cx="0" cy="441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9206" name="Line 6"/>
          <p:cNvSpPr>
            <a:spLocks noChangeShapeType="1"/>
          </p:cNvSpPr>
          <p:nvPr/>
        </p:nvSpPr>
        <p:spPr bwMode="auto">
          <a:xfrm>
            <a:off x="3124200" y="2057400"/>
            <a:ext cx="0" cy="441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9207" name="Line 7"/>
          <p:cNvSpPr>
            <a:spLocks noChangeShapeType="1"/>
          </p:cNvSpPr>
          <p:nvPr/>
        </p:nvSpPr>
        <p:spPr bwMode="auto">
          <a:xfrm>
            <a:off x="4343400" y="2057400"/>
            <a:ext cx="838200" cy="27432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9208" name="Line 8"/>
          <p:cNvSpPr>
            <a:spLocks noChangeShapeType="1"/>
          </p:cNvSpPr>
          <p:nvPr/>
        </p:nvSpPr>
        <p:spPr bwMode="auto">
          <a:xfrm>
            <a:off x="6248400" y="2057400"/>
            <a:ext cx="0" cy="27432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9209" name="Line 9"/>
          <p:cNvSpPr>
            <a:spLocks noChangeShapeType="1"/>
          </p:cNvSpPr>
          <p:nvPr/>
        </p:nvSpPr>
        <p:spPr bwMode="auto">
          <a:xfrm>
            <a:off x="5181600" y="4800600"/>
            <a:ext cx="2286000" cy="16764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9210" name="Line 10"/>
          <p:cNvSpPr>
            <a:spLocks noChangeShapeType="1"/>
          </p:cNvSpPr>
          <p:nvPr/>
        </p:nvSpPr>
        <p:spPr bwMode="auto">
          <a:xfrm>
            <a:off x="1524000" y="6477000"/>
            <a:ext cx="1600200" cy="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9211" name="Text Box 11"/>
          <p:cNvSpPr txBox="1">
            <a:spLocks noChangeArrowheads="1"/>
          </p:cNvSpPr>
          <p:nvPr/>
        </p:nvSpPr>
        <p:spPr bwMode="auto">
          <a:xfrm>
            <a:off x="762000" y="3200400"/>
            <a:ext cx="609600" cy="396875"/>
          </a:xfrm>
          <a:prstGeom prst="rect">
            <a:avLst/>
          </a:prstGeom>
          <a:noFill/>
          <a:ln w="12700">
            <a:noFill/>
            <a:miter lim="800000"/>
            <a:headEnd/>
            <a:tailEnd/>
          </a:ln>
        </p:spPr>
        <p:txBody>
          <a:bodyPr>
            <a:prstTxWarp prst="textNoShape">
              <a:avLst/>
            </a:prstTxWarp>
            <a:spAutoFit/>
          </a:bodyPr>
          <a:lstStyle/>
          <a:p>
            <a:pPr>
              <a:spcBef>
                <a:spcPct val="50000"/>
              </a:spcBef>
            </a:pPr>
            <a:r>
              <a:rPr lang="en-US" sz="2000"/>
              <a:t>250</a:t>
            </a:r>
          </a:p>
        </p:txBody>
      </p:sp>
      <p:sp>
        <p:nvSpPr>
          <p:cNvPr id="179212" name="Rectangle 12"/>
          <p:cNvSpPr>
            <a:spLocks noChangeArrowheads="1"/>
          </p:cNvSpPr>
          <p:nvPr/>
        </p:nvSpPr>
        <p:spPr bwMode="auto">
          <a:xfrm>
            <a:off x="2057400" y="1600200"/>
            <a:ext cx="608013" cy="396875"/>
          </a:xfrm>
          <a:prstGeom prst="rect">
            <a:avLst/>
          </a:prstGeom>
          <a:noFill/>
          <a:ln w="12700">
            <a:noFill/>
            <a:miter lim="800000"/>
            <a:headEnd/>
            <a:tailEnd/>
          </a:ln>
        </p:spPr>
        <p:txBody>
          <a:bodyPr wrap="none">
            <a:prstTxWarp prst="textNoShape">
              <a:avLst/>
            </a:prstTxWarp>
            <a:spAutoFit/>
          </a:bodyPr>
          <a:lstStyle/>
          <a:p>
            <a:r>
              <a:rPr lang="en-US" sz="2000"/>
              <a:t>120</a:t>
            </a:r>
          </a:p>
        </p:txBody>
      </p:sp>
      <p:sp>
        <p:nvSpPr>
          <p:cNvPr id="179213" name="Rectangle 13"/>
          <p:cNvSpPr>
            <a:spLocks noChangeArrowheads="1"/>
          </p:cNvSpPr>
          <p:nvPr/>
        </p:nvSpPr>
        <p:spPr bwMode="auto">
          <a:xfrm>
            <a:off x="3498850" y="1600200"/>
            <a:ext cx="466725" cy="396875"/>
          </a:xfrm>
          <a:prstGeom prst="rect">
            <a:avLst/>
          </a:prstGeom>
          <a:noFill/>
          <a:ln w="12700">
            <a:noFill/>
            <a:miter lim="800000"/>
            <a:headEnd/>
            <a:tailEnd/>
          </a:ln>
        </p:spPr>
        <p:txBody>
          <a:bodyPr wrap="none">
            <a:prstTxWarp prst="textNoShape">
              <a:avLst/>
            </a:prstTxWarp>
            <a:spAutoFit/>
          </a:bodyPr>
          <a:lstStyle/>
          <a:p>
            <a:r>
              <a:rPr lang="en-US" sz="2000"/>
              <a:t>80</a:t>
            </a:r>
          </a:p>
        </p:txBody>
      </p:sp>
      <p:sp>
        <p:nvSpPr>
          <p:cNvPr id="179214" name="Rectangle 14"/>
          <p:cNvSpPr>
            <a:spLocks noChangeArrowheads="1"/>
          </p:cNvSpPr>
          <p:nvPr/>
        </p:nvSpPr>
        <p:spPr bwMode="auto">
          <a:xfrm>
            <a:off x="5029200" y="16002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9215" name="Rectangle 15"/>
          <p:cNvSpPr>
            <a:spLocks noChangeArrowheads="1"/>
          </p:cNvSpPr>
          <p:nvPr/>
        </p:nvSpPr>
        <p:spPr bwMode="auto">
          <a:xfrm>
            <a:off x="6629400" y="1676400"/>
            <a:ext cx="608013" cy="396875"/>
          </a:xfrm>
          <a:prstGeom prst="rect">
            <a:avLst/>
          </a:prstGeom>
          <a:noFill/>
          <a:ln w="12700">
            <a:noFill/>
            <a:miter lim="800000"/>
            <a:headEnd/>
            <a:tailEnd/>
          </a:ln>
        </p:spPr>
        <p:txBody>
          <a:bodyPr wrap="none">
            <a:prstTxWarp prst="textNoShape">
              <a:avLst/>
            </a:prstTxWarp>
            <a:spAutoFit/>
          </a:bodyPr>
          <a:lstStyle/>
          <a:p>
            <a:r>
              <a:rPr lang="en-US" sz="2000"/>
              <a:t>100</a:t>
            </a:r>
          </a:p>
        </p:txBody>
      </p:sp>
      <p:sp>
        <p:nvSpPr>
          <p:cNvPr id="179216" name="Rectangle 16"/>
          <p:cNvSpPr>
            <a:spLocks noChangeArrowheads="1"/>
          </p:cNvSpPr>
          <p:nvPr/>
        </p:nvSpPr>
        <p:spPr bwMode="auto">
          <a:xfrm>
            <a:off x="2514600" y="3200400"/>
            <a:ext cx="608013" cy="396875"/>
          </a:xfrm>
          <a:prstGeom prst="rect">
            <a:avLst/>
          </a:prstGeom>
          <a:noFill/>
          <a:ln w="12700">
            <a:noFill/>
            <a:miter lim="800000"/>
            <a:headEnd/>
            <a:tailEnd/>
          </a:ln>
        </p:spPr>
        <p:txBody>
          <a:bodyPr wrap="none">
            <a:prstTxWarp prst="textNoShape">
              <a:avLst/>
            </a:prstTxWarp>
            <a:spAutoFit/>
          </a:bodyPr>
          <a:lstStyle/>
          <a:p>
            <a:r>
              <a:rPr lang="en-US" sz="2000"/>
              <a:t>250</a:t>
            </a:r>
          </a:p>
        </p:txBody>
      </p:sp>
      <p:sp>
        <p:nvSpPr>
          <p:cNvPr id="179217" name="Rectangle 17"/>
          <p:cNvSpPr>
            <a:spLocks noChangeArrowheads="1"/>
          </p:cNvSpPr>
          <p:nvPr/>
        </p:nvSpPr>
        <p:spPr bwMode="auto">
          <a:xfrm>
            <a:off x="7543800" y="3124200"/>
            <a:ext cx="608013" cy="396875"/>
          </a:xfrm>
          <a:prstGeom prst="rect">
            <a:avLst/>
          </a:prstGeom>
          <a:noFill/>
          <a:ln w="12700">
            <a:noFill/>
            <a:miter lim="800000"/>
            <a:headEnd/>
            <a:tailEnd/>
          </a:ln>
        </p:spPr>
        <p:txBody>
          <a:bodyPr wrap="none">
            <a:prstTxWarp prst="textNoShape">
              <a:avLst/>
            </a:prstTxWarp>
            <a:spAutoFit/>
          </a:bodyPr>
          <a:lstStyle/>
          <a:p>
            <a:r>
              <a:rPr lang="en-US" sz="2000"/>
              <a:t>250</a:t>
            </a:r>
          </a:p>
        </p:txBody>
      </p:sp>
      <p:sp>
        <p:nvSpPr>
          <p:cNvPr id="179218" name="Rectangle 18"/>
          <p:cNvSpPr>
            <a:spLocks noChangeArrowheads="1"/>
          </p:cNvSpPr>
          <p:nvPr/>
        </p:nvSpPr>
        <p:spPr bwMode="auto">
          <a:xfrm>
            <a:off x="5638800" y="3200400"/>
            <a:ext cx="608013" cy="396875"/>
          </a:xfrm>
          <a:prstGeom prst="rect">
            <a:avLst/>
          </a:prstGeom>
          <a:noFill/>
          <a:ln w="12700">
            <a:noFill/>
            <a:miter lim="800000"/>
            <a:headEnd/>
            <a:tailEnd/>
          </a:ln>
        </p:spPr>
        <p:txBody>
          <a:bodyPr wrap="none">
            <a:prstTxWarp prst="textNoShape">
              <a:avLst/>
            </a:prstTxWarp>
            <a:spAutoFit/>
          </a:bodyPr>
          <a:lstStyle/>
          <a:p>
            <a:r>
              <a:rPr lang="en-US" sz="2000"/>
              <a:t>250</a:t>
            </a:r>
          </a:p>
        </p:txBody>
      </p:sp>
      <p:sp>
        <p:nvSpPr>
          <p:cNvPr id="179219" name="Rectangle 19"/>
          <p:cNvSpPr>
            <a:spLocks noChangeArrowheads="1"/>
          </p:cNvSpPr>
          <p:nvPr/>
        </p:nvSpPr>
        <p:spPr bwMode="auto">
          <a:xfrm>
            <a:off x="4114800" y="3200400"/>
            <a:ext cx="608013" cy="396875"/>
          </a:xfrm>
          <a:prstGeom prst="rect">
            <a:avLst/>
          </a:prstGeom>
          <a:noFill/>
          <a:ln w="12700">
            <a:noFill/>
            <a:miter lim="800000"/>
            <a:headEnd/>
            <a:tailEnd/>
          </a:ln>
        </p:spPr>
        <p:txBody>
          <a:bodyPr wrap="none">
            <a:prstTxWarp prst="textNoShape">
              <a:avLst/>
            </a:prstTxWarp>
            <a:spAutoFit/>
          </a:bodyPr>
          <a:lstStyle/>
          <a:p>
            <a:r>
              <a:rPr lang="en-US" sz="2000"/>
              <a:t>280</a:t>
            </a:r>
          </a:p>
        </p:txBody>
      </p:sp>
      <p:sp>
        <p:nvSpPr>
          <p:cNvPr id="179220" name="Rectangle 20"/>
          <p:cNvSpPr>
            <a:spLocks noChangeArrowheads="1"/>
          </p:cNvSpPr>
          <p:nvPr/>
        </p:nvSpPr>
        <p:spPr bwMode="auto">
          <a:xfrm>
            <a:off x="1905000" y="4419600"/>
            <a:ext cx="608013" cy="396875"/>
          </a:xfrm>
          <a:prstGeom prst="rect">
            <a:avLst/>
          </a:prstGeom>
          <a:noFill/>
          <a:ln w="12700">
            <a:noFill/>
            <a:miter lim="800000"/>
            <a:headEnd/>
            <a:tailEnd/>
          </a:ln>
        </p:spPr>
        <p:txBody>
          <a:bodyPr>
            <a:prstTxWarp prst="textNoShape">
              <a:avLst/>
            </a:prstTxWarp>
            <a:spAutoFit/>
          </a:bodyPr>
          <a:lstStyle/>
          <a:p>
            <a:r>
              <a:rPr lang="en-US" sz="2000"/>
              <a:t>120</a:t>
            </a:r>
          </a:p>
        </p:txBody>
      </p:sp>
      <p:sp>
        <p:nvSpPr>
          <p:cNvPr id="179221" name="Rectangle 21"/>
          <p:cNvSpPr>
            <a:spLocks noChangeArrowheads="1"/>
          </p:cNvSpPr>
          <p:nvPr/>
        </p:nvSpPr>
        <p:spPr bwMode="auto">
          <a:xfrm>
            <a:off x="3810000" y="48768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9222" name="Rectangle 22"/>
          <p:cNvSpPr>
            <a:spLocks noChangeArrowheads="1"/>
          </p:cNvSpPr>
          <p:nvPr/>
        </p:nvSpPr>
        <p:spPr bwMode="auto">
          <a:xfrm>
            <a:off x="5480050" y="4419600"/>
            <a:ext cx="466725" cy="396875"/>
          </a:xfrm>
          <a:prstGeom prst="rect">
            <a:avLst/>
          </a:prstGeom>
          <a:noFill/>
          <a:ln w="12700">
            <a:noFill/>
            <a:miter lim="800000"/>
            <a:headEnd/>
            <a:tailEnd/>
          </a:ln>
        </p:spPr>
        <p:txBody>
          <a:bodyPr wrap="none">
            <a:prstTxWarp prst="textNoShape">
              <a:avLst/>
            </a:prstTxWarp>
            <a:spAutoFit/>
          </a:bodyPr>
          <a:lstStyle/>
          <a:p>
            <a:r>
              <a:rPr lang="en-US" sz="2000"/>
              <a:t>80</a:t>
            </a:r>
          </a:p>
        </p:txBody>
      </p:sp>
      <p:sp>
        <p:nvSpPr>
          <p:cNvPr id="179223" name="Rectangle 23"/>
          <p:cNvSpPr>
            <a:spLocks noChangeArrowheads="1"/>
          </p:cNvSpPr>
          <p:nvPr/>
        </p:nvSpPr>
        <p:spPr bwMode="auto">
          <a:xfrm>
            <a:off x="6553200" y="4419600"/>
            <a:ext cx="608013" cy="396875"/>
          </a:xfrm>
          <a:prstGeom prst="rect">
            <a:avLst/>
          </a:prstGeom>
          <a:noFill/>
          <a:ln w="12700">
            <a:noFill/>
            <a:miter lim="800000"/>
            <a:headEnd/>
            <a:tailEnd/>
          </a:ln>
        </p:spPr>
        <p:txBody>
          <a:bodyPr wrap="none">
            <a:prstTxWarp prst="textNoShape">
              <a:avLst/>
            </a:prstTxWarp>
            <a:spAutoFit/>
          </a:bodyPr>
          <a:lstStyle/>
          <a:p>
            <a:r>
              <a:rPr lang="en-US" sz="2000"/>
              <a:t>100</a:t>
            </a:r>
          </a:p>
        </p:txBody>
      </p:sp>
      <p:sp>
        <p:nvSpPr>
          <p:cNvPr id="179224" name="Rectangle 24"/>
          <p:cNvSpPr>
            <a:spLocks noChangeArrowheads="1"/>
          </p:cNvSpPr>
          <p:nvPr/>
        </p:nvSpPr>
        <p:spPr bwMode="auto">
          <a:xfrm>
            <a:off x="762000" y="54102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9225" name="Rectangle 25"/>
          <p:cNvSpPr>
            <a:spLocks noChangeArrowheads="1"/>
          </p:cNvSpPr>
          <p:nvPr/>
        </p:nvSpPr>
        <p:spPr bwMode="auto">
          <a:xfrm>
            <a:off x="1981200" y="6096000"/>
            <a:ext cx="608013" cy="396875"/>
          </a:xfrm>
          <a:prstGeom prst="rect">
            <a:avLst/>
          </a:prstGeom>
          <a:noFill/>
          <a:ln w="12700">
            <a:noFill/>
            <a:miter lim="800000"/>
            <a:headEnd/>
            <a:tailEnd/>
          </a:ln>
        </p:spPr>
        <p:txBody>
          <a:bodyPr wrap="none">
            <a:prstTxWarp prst="textNoShape">
              <a:avLst/>
            </a:prstTxWarp>
            <a:spAutoFit/>
          </a:bodyPr>
          <a:lstStyle/>
          <a:p>
            <a:r>
              <a:rPr lang="en-US" sz="2000"/>
              <a:t>120</a:t>
            </a:r>
          </a:p>
        </p:txBody>
      </p:sp>
      <p:sp>
        <p:nvSpPr>
          <p:cNvPr id="179226" name="Rectangle 26"/>
          <p:cNvSpPr>
            <a:spLocks noChangeArrowheads="1"/>
          </p:cNvSpPr>
          <p:nvPr/>
        </p:nvSpPr>
        <p:spPr bwMode="auto">
          <a:xfrm>
            <a:off x="3124200" y="5486400"/>
            <a:ext cx="608013" cy="396875"/>
          </a:xfrm>
          <a:prstGeom prst="rect">
            <a:avLst/>
          </a:prstGeom>
          <a:noFill/>
          <a:ln w="12700">
            <a:noFill/>
            <a:miter lim="800000"/>
            <a:headEnd/>
            <a:tailEnd/>
          </a:ln>
        </p:spPr>
        <p:txBody>
          <a:bodyPr wrap="none">
            <a:prstTxWarp prst="textNoShape">
              <a:avLst/>
            </a:prstTxWarp>
            <a:spAutoFit/>
          </a:bodyPr>
          <a:lstStyle/>
          <a:p>
            <a:r>
              <a:rPr lang="en-US" sz="2000"/>
              <a:t>150</a:t>
            </a:r>
          </a:p>
        </p:txBody>
      </p:sp>
      <p:sp>
        <p:nvSpPr>
          <p:cNvPr id="179227" name="Rectangle 27"/>
          <p:cNvSpPr>
            <a:spLocks noChangeArrowheads="1"/>
          </p:cNvSpPr>
          <p:nvPr/>
        </p:nvSpPr>
        <p:spPr bwMode="auto">
          <a:xfrm>
            <a:off x="5486400" y="5410200"/>
            <a:ext cx="608013" cy="396875"/>
          </a:xfrm>
          <a:prstGeom prst="rect">
            <a:avLst/>
          </a:prstGeom>
          <a:noFill/>
          <a:ln w="12700">
            <a:noFill/>
            <a:miter lim="800000"/>
            <a:headEnd/>
            <a:tailEnd/>
          </a:ln>
        </p:spPr>
        <p:txBody>
          <a:bodyPr wrap="none">
            <a:prstTxWarp prst="textNoShape">
              <a:avLst/>
            </a:prstTxWarp>
            <a:spAutoFit/>
          </a:bodyPr>
          <a:lstStyle/>
          <a:p>
            <a:r>
              <a:rPr lang="en-US" sz="2000"/>
              <a:t>260</a:t>
            </a:r>
          </a:p>
        </p:txBody>
      </p:sp>
      <p:sp>
        <p:nvSpPr>
          <p:cNvPr id="179228" name="Rectangle 28"/>
          <p:cNvSpPr>
            <a:spLocks noChangeArrowheads="1"/>
          </p:cNvSpPr>
          <p:nvPr/>
        </p:nvSpPr>
        <p:spPr bwMode="auto">
          <a:xfrm>
            <a:off x="7467600" y="5334000"/>
            <a:ext cx="608013" cy="396875"/>
          </a:xfrm>
          <a:prstGeom prst="rect">
            <a:avLst/>
          </a:prstGeom>
          <a:noFill/>
          <a:ln w="12700">
            <a:noFill/>
            <a:miter lim="800000"/>
            <a:headEnd/>
            <a:tailEnd/>
          </a:ln>
        </p:spPr>
        <p:txBody>
          <a:bodyPr wrap="none">
            <a:prstTxWarp prst="textNoShape">
              <a:avLst/>
            </a:prstTxWarp>
            <a:spAutoFit/>
          </a:bodyPr>
          <a:lstStyle/>
          <a:p>
            <a:r>
              <a:rPr lang="en-US" sz="2000"/>
              <a:t>180</a:t>
            </a:r>
          </a:p>
        </p:txBody>
      </p:sp>
      <p:sp>
        <p:nvSpPr>
          <p:cNvPr id="179229" name="Text Box 29"/>
          <p:cNvSpPr txBox="1">
            <a:spLocks noChangeArrowheads="1"/>
          </p:cNvSpPr>
          <p:nvPr/>
        </p:nvSpPr>
        <p:spPr bwMode="auto">
          <a:xfrm>
            <a:off x="990600" y="6248400"/>
            <a:ext cx="533400" cy="396875"/>
          </a:xfrm>
          <a:prstGeom prst="rect">
            <a:avLst/>
          </a:prstGeom>
          <a:noFill/>
          <a:ln w="12700">
            <a:noFill/>
            <a:miter lim="800000"/>
            <a:headEnd/>
            <a:tailEnd/>
          </a:ln>
        </p:spPr>
        <p:txBody>
          <a:bodyPr>
            <a:prstTxWarp prst="textNoShape">
              <a:avLst/>
            </a:prstTxWarp>
            <a:spAutoFit/>
          </a:bodyPr>
          <a:lstStyle/>
          <a:p>
            <a:pPr>
              <a:spcBef>
                <a:spcPct val="50000"/>
              </a:spcBef>
            </a:pPr>
            <a:r>
              <a:rPr lang="en-US" sz="2000">
                <a:solidFill>
                  <a:schemeClr val="tx2"/>
                </a:solidFill>
              </a:rPr>
              <a:t>A</a:t>
            </a:r>
          </a:p>
        </p:txBody>
      </p:sp>
      <p:sp>
        <p:nvSpPr>
          <p:cNvPr id="179230" name="Rectangle 30"/>
          <p:cNvSpPr>
            <a:spLocks noChangeArrowheads="1"/>
          </p:cNvSpPr>
          <p:nvPr/>
        </p:nvSpPr>
        <p:spPr bwMode="auto">
          <a:xfrm>
            <a:off x="3200400" y="62484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B</a:t>
            </a:r>
          </a:p>
        </p:txBody>
      </p:sp>
      <p:sp>
        <p:nvSpPr>
          <p:cNvPr id="179231" name="Rectangle 31"/>
          <p:cNvSpPr>
            <a:spLocks noChangeArrowheads="1"/>
          </p:cNvSpPr>
          <p:nvPr/>
        </p:nvSpPr>
        <p:spPr bwMode="auto">
          <a:xfrm>
            <a:off x="7543800" y="62484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H</a:t>
            </a:r>
          </a:p>
        </p:txBody>
      </p:sp>
      <p:sp>
        <p:nvSpPr>
          <p:cNvPr id="179232" name="Rectangle 32"/>
          <p:cNvSpPr>
            <a:spLocks noChangeArrowheads="1"/>
          </p:cNvSpPr>
          <p:nvPr/>
        </p:nvSpPr>
        <p:spPr bwMode="auto">
          <a:xfrm>
            <a:off x="7537450" y="4572000"/>
            <a:ext cx="3810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G</a:t>
            </a:r>
          </a:p>
        </p:txBody>
      </p:sp>
      <p:sp>
        <p:nvSpPr>
          <p:cNvPr id="179233" name="Rectangle 33"/>
          <p:cNvSpPr>
            <a:spLocks noChangeArrowheads="1"/>
          </p:cNvSpPr>
          <p:nvPr/>
        </p:nvSpPr>
        <p:spPr bwMode="auto">
          <a:xfrm>
            <a:off x="6110288" y="4800600"/>
            <a:ext cx="339725"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F</a:t>
            </a:r>
          </a:p>
        </p:txBody>
      </p:sp>
      <p:sp>
        <p:nvSpPr>
          <p:cNvPr id="179234" name="Rectangle 34"/>
          <p:cNvSpPr>
            <a:spLocks noChangeArrowheads="1"/>
          </p:cNvSpPr>
          <p:nvPr/>
        </p:nvSpPr>
        <p:spPr bwMode="auto">
          <a:xfrm>
            <a:off x="4960938" y="4800600"/>
            <a:ext cx="354012"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E</a:t>
            </a:r>
          </a:p>
        </p:txBody>
      </p:sp>
      <p:sp>
        <p:nvSpPr>
          <p:cNvPr id="179235" name="Rectangle 35"/>
          <p:cNvSpPr>
            <a:spLocks noChangeArrowheads="1"/>
          </p:cNvSpPr>
          <p:nvPr/>
        </p:nvSpPr>
        <p:spPr bwMode="auto">
          <a:xfrm>
            <a:off x="3124200" y="48006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D</a:t>
            </a:r>
          </a:p>
        </p:txBody>
      </p:sp>
      <p:sp>
        <p:nvSpPr>
          <p:cNvPr id="179236" name="Rectangle 36"/>
          <p:cNvSpPr>
            <a:spLocks noChangeArrowheads="1"/>
          </p:cNvSpPr>
          <p:nvPr/>
        </p:nvSpPr>
        <p:spPr bwMode="auto">
          <a:xfrm>
            <a:off x="990600" y="46482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C</a:t>
            </a:r>
          </a:p>
        </p:txBody>
      </p:sp>
      <p:sp>
        <p:nvSpPr>
          <p:cNvPr id="179237" name="Rectangle 37"/>
          <p:cNvSpPr>
            <a:spLocks noChangeArrowheads="1"/>
          </p:cNvSpPr>
          <p:nvPr/>
        </p:nvSpPr>
        <p:spPr bwMode="auto">
          <a:xfrm>
            <a:off x="1219200" y="1828800"/>
            <a:ext cx="2540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I</a:t>
            </a:r>
          </a:p>
        </p:txBody>
      </p:sp>
      <p:sp>
        <p:nvSpPr>
          <p:cNvPr id="179238" name="Rectangle 38"/>
          <p:cNvSpPr>
            <a:spLocks noChangeArrowheads="1"/>
          </p:cNvSpPr>
          <p:nvPr/>
        </p:nvSpPr>
        <p:spPr bwMode="auto">
          <a:xfrm>
            <a:off x="2994025" y="1676400"/>
            <a:ext cx="325438"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J</a:t>
            </a:r>
          </a:p>
        </p:txBody>
      </p:sp>
      <p:sp>
        <p:nvSpPr>
          <p:cNvPr id="179239" name="Rectangle 39"/>
          <p:cNvSpPr>
            <a:spLocks noChangeArrowheads="1"/>
          </p:cNvSpPr>
          <p:nvPr/>
        </p:nvSpPr>
        <p:spPr bwMode="auto">
          <a:xfrm>
            <a:off x="4114800" y="1676400"/>
            <a:ext cx="368300"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K</a:t>
            </a:r>
          </a:p>
        </p:txBody>
      </p:sp>
      <p:sp>
        <p:nvSpPr>
          <p:cNvPr id="179240" name="Rectangle 40"/>
          <p:cNvSpPr>
            <a:spLocks noChangeArrowheads="1"/>
          </p:cNvSpPr>
          <p:nvPr/>
        </p:nvSpPr>
        <p:spPr bwMode="auto">
          <a:xfrm>
            <a:off x="6034088" y="1676400"/>
            <a:ext cx="339725"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L</a:t>
            </a:r>
          </a:p>
        </p:txBody>
      </p:sp>
      <p:sp>
        <p:nvSpPr>
          <p:cNvPr id="179241" name="Rectangle 41"/>
          <p:cNvSpPr>
            <a:spLocks noChangeArrowheads="1"/>
          </p:cNvSpPr>
          <p:nvPr/>
        </p:nvSpPr>
        <p:spPr bwMode="auto">
          <a:xfrm>
            <a:off x="7531100" y="1752600"/>
            <a:ext cx="395288" cy="396875"/>
          </a:xfrm>
          <a:prstGeom prst="rect">
            <a:avLst/>
          </a:prstGeom>
          <a:noFill/>
          <a:ln w="12700">
            <a:noFill/>
            <a:miter lim="800000"/>
            <a:headEnd/>
            <a:tailEnd/>
          </a:ln>
        </p:spPr>
        <p:txBody>
          <a:bodyPr wrap="none">
            <a:prstTxWarp prst="textNoShape">
              <a:avLst/>
            </a:prstTxWarp>
            <a:spAutoFit/>
          </a:bodyPr>
          <a:lstStyle/>
          <a:p>
            <a:r>
              <a:rPr lang="en-US" sz="2000">
                <a:solidFill>
                  <a:schemeClr val="tx2"/>
                </a:solidFill>
              </a:rPr>
              <a:t>M</a:t>
            </a:r>
          </a:p>
        </p:txBody>
      </p:sp>
      <p:sp>
        <p:nvSpPr>
          <p:cNvPr id="179242" name="Line 42"/>
          <p:cNvSpPr>
            <a:spLocks noChangeShapeType="1"/>
          </p:cNvSpPr>
          <p:nvPr/>
        </p:nvSpPr>
        <p:spPr bwMode="auto">
          <a:xfrm>
            <a:off x="1524000" y="2057400"/>
            <a:ext cx="1600200" cy="27432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179243" name="Rectangle 43"/>
          <p:cNvSpPr>
            <a:spLocks noChangeArrowheads="1"/>
          </p:cNvSpPr>
          <p:nvPr/>
        </p:nvSpPr>
        <p:spPr bwMode="auto">
          <a:xfrm>
            <a:off x="2057400" y="3810000"/>
            <a:ext cx="608013" cy="396875"/>
          </a:xfrm>
          <a:prstGeom prst="rect">
            <a:avLst/>
          </a:prstGeom>
          <a:noFill/>
          <a:ln w="12700">
            <a:noFill/>
            <a:miter lim="800000"/>
            <a:headEnd/>
            <a:tailEnd/>
          </a:ln>
        </p:spPr>
        <p:txBody>
          <a:bodyPr wrap="none">
            <a:prstTxWarp prst="textNoShape">
              <a:avLst/>
            </a:prstTxWarp>
            <a:spAutoFit/>
          </a:bodyPr>
          <a:lstStyle/>
          <a:p>
            <a:pPr>
              <a:spcBef>
                <a:spcPct val="50000"/>
              </a:spcBef>
            </a:pPr>
            <a:r>
              <a:rPr lang="en-US" sz="2000"/>
              <a:t>300</a:t>
            </a:r>
          </a:p>
        </p:txBody>
      </p:sp>
      <p:sp>
        <p:nvSpPr>
          <p:cNvPr id="179244" name="Arc 44"/>
          <p:cNvSpPr>
            <a:spLocks/>
          </p:cNvSpPr>
          <p:nvPr/>
        </p:nvSpPr>
        <p:spPr bwMode="auto">
          <a:xfrm flipV="1">
            <a:off x="2362200" y="2057400"/>
            <a:ext cx="762000" cy="3810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accent1"/>
            </a:solidFill>
            <a:round/>
            <a:headEnd/>
            <a:tailEnd/>
          </a:ln>
        </p:spPr>
        <p:txBody>
          <a:bodyPr wrap="none" anchor="ctr">
            <a:prstTxWarp prst="textNoShape">
              <a:avLst/>
            </a:prstTxWarp>
          </a:bodyPr>
          <a:lstStyle/>
          <a:p>
            <a:endParaRPr lang="en-US"/>
          </a:p>
        </p:txBody>
      </p:sp>
      <p:sp>
        <p:nvSpPr>
          <p:cNvPr id="179245" name="Arc 45"/>
          <p:cNvSpPr>
            <a:spLocks/>
          </p:cNvSpPr>
          <p:nvPr/>
        </p:nvSpPr>
        <p:spPr bwMode="auto">
          <a:xfrm flipH="1" flipV="1">
            <a:off x="1524000" y="4724400"/>
            <a:ext cx="838200" cy="3810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accent1"/>
            </a:solidFill>
            <a:round/>
            <a:headEnd/>
            <a:tailEnd/>
          </a:ln>
        </p:spPr>
        <p:txBody>
          <a:bodyPr wrap="none" anchor="ctr">
            <a:prstTxWarp prst="textNoShape">
              <a:avLst/>
            </a:prstTxWarp>
          </a:bodyPr>
          <a:lstStyle/>
          <a:p>
            <a:endParaRPr lang="en-US"/>
          </a:p>
        </p:txBody>
      </p:sp>
      <p:sp>
        <p:nvSpPr>
          <p:cNvPr id="179246" name="Arc 46"/>
          <p:cNvSpPr>
            <a:spLocks/>
          </p:cNvSpPr>
          <p:nvPr/>
        </p:nvSpPr>
        <p:spPr bwMode="auto">
          <a:xfrm flipH="1" flipV="1">
            <a:off x="1524000" y="2057400"/>
            <a:ext cx="838200" cy="3810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accent1"/>
            </a:solidFill>
            <a:round/>
            <a:headEnd/>
            <a:tailEnd/>
          </a:ln>
        </p:spPr>
        <p:txBody>
          <a:bodyPr wrap="none" anchor="ctr">
            <a:prstTxWarp prst="textNoShape">
              <a:avLst/>
            </a:prstTxWarp>
          </a:bodyPr>
          <a:lstStyle/>
          <a:p>
            <a:endParaRPr lang="en-US"/>
          </a:p>
        </p:txBody>
      </p:sp>
      <p:sp>
        <p:nvSpPr>
          <p:cNvPr id="179247" name="Arc 47"/>
          <p:cNvSpPr>
            <a:spLocks/>
          </p:cNvSpPr>
          <p:nvPr/>
        </p:nvSpPr>
        <p:spPr bwMode="auto">
          <a:xfrm flipV="1">
            <a:off x="2362200" y="4724400"/>
            <a:ext cx="762000" cy="3810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accent1"/>
            </a:solidFill>
            <a:round/>
            <a:headEnd/>
            <a:tailEnd/>
          </a:ln>
        </p:spPr>
        <p:txBody>
          <a:bodyPr wrap="none" anchor="ctr">
            <a:prstTxWarp prst="textNoShape">
              <a:avLst/>
            </a:prstTxWarp>
          </a:bodyPr>
          <a:lstStyle/>
          <a:p>
            <a:endParaRPr lang="en-US"/>
          </a:p>
        </p:txBody>
      </p:sp>
      <p:sp>
        <p:nvSpPr>
          <p:cNvPr id="179248" name="Arc 48"/>
          <p:cNvSpPr>
            <a:spLocks/>
          </p:cNvSpPr>
          <p:nvPr/>
        </p:nvSpPr>
        <p:spPr bwMode="auto">
          <a:xfrm flipV="1">
            <a:off x="5334000" y="2057400"/>
            <a:ext cx="914400" cy="2286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accent1"/>
            </a:solidFill>
            <a:round/>
            <a:headEnd/>
            <a:tailEnd/>
          </a:ln>
        </p:spPr>
        <p:txBody>
          <a:bodyPr wrap="none" anchor="ctr">
            <a:prstTxWarp prst="textNoShape">
              <a:avLst/>
            </a:prstTxWarp>
          </a:bodyPr>
          <a:lstStyle/>
          <a:p>
            <a:endParaRPr lang="en-US"/>
          </a:p>
        </p:txBody>
      </p:sp>
      <p:sp>
        <p:nvSpPr>
          <p:cNvPr id="179249" name="Arc 49"/>
          <p:cNvSpPr>
            <a:spLocks/>
          </p:cNvSpPr>
          <p:nvPr/>
        </p:nvSpPr>
        <p:spPr bwMode="auto">
          <a:xfrm flipH="1" flipV="1">
            <a:off x="4343400" y="2057400"/>
            <a:ext cx="990600" cy="2286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accent1"/>
            </a:solidFill>
            <a:round/>
            <a:headEnd/>
            <a:tailEnd/>
          </a:ln>
        </p:spPr>
        <p:txBody>
          <a:bodyPr wrap="none" anchor="ctr">
            <a:prstTxWarp prst="textNoShape">
              <a:avLst/>
            </a:prstTxWarp>
          </a:bodyPr>
          <a:lstStyle/>
          <a:p>
            <a:endParaRPr lang="en-US"/>
          </a:p>
        </p:txBody>
      </p:sp>
      <p:sp>
        <p:nvSpPr>
          <p:cNvPr id="179250" name="Arc 50"/>
          <p:cNvSpPr>
            <a:spLocks/>
          </p:cNvSpPr>
          <p:nvPr/>
        </p:nvSpPr>
        <p:spPr bwMode="auto">
          <a:xfrm flipV="1">
            <a:off x="6934200" y="4800600"/>
            <a:ext cx="533400" cy="152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accent1"/>
            </a:solidFill>
            <a:round/>
            <a:headEnd/>
            <a:tailEnd/>
          </a:ln>
        </p:spPr>
        <p:txBody>
          <a:bodyPr wrap="none" anchor="ctr">
            <a:prstTxWarp prst="textNoShape">
              <a:avLst/>
            </a:prstTxWarp>
          </a:bodyPr>
          <a:lstStyle/>
          <a:p>
            <a:endParaRPr lang="en-US"/>
          </a:p>
        </p:txBody>
      </p:sp>
      <p:sp>
        <p:nvSpPr>
          <p:cNvPr id="179251" name="Arc 51"/>
          <p:cNvSpPr>
            <a:spLocks/>
          </p:cNvSpPr>
          <p:nvPr/>
        </p:nvSpPr>
        <p:spPr bwMode="auto">
          <a:xfrm flipH="1" flipV="1">
            <a:off x="6248400" y="4800600"/>
            <a:ext cx="685800" cy="152400"/>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accent1"/>
            </a:solidFill>
            <a:round/>
            <a:headEnd/>
            <a:tailEnd/>
          </a:ln>
        </p:spPr>
        <p:txBody>
          <a:bodyPr wrap="none" anchor="ctr">
            <a:prstTxWarp prst="textNoShape">
              <a:avLst/>
            </a:prstTxWarp>
          </a:bodyPr>
          <a:lstStyle/>
          <a:p>
            <a:endParaRPr lang="en-US"/>
          </a:p>
        </p:txBody>
      </p:sp>
      <p:sp>
        <p:nvSpPr>
          <p:cNvPr id="179252" name="Text Box 52"/>
          <p:cNvSpPr txBox="1">
            <a:spLocks noChangeArrowheads="1"/>
          </p:cNvSpPr>
          <p:nvPr/>
        </p:nvSpPr>
        <p:spPr bwMode="auto">
          <a:xfrm>
            <a:off x="152400" y="228600"/>
            <a:ext cx="8686800" cy="519113"/>
          </a:xfrm>
          <a:prstGeom prst="rect">
            <a:avLst/>
          </a:prstGeom>
          <a:noFill/>
          <a:ln w="12700">
            <a:noFill/>
            <a:miter lim="800000"/>
            <a:headEnd/>
            <a:tailEnd/>
          </a:ln>
        </p:spPr>
        <p:txBody>
          <a:bodyPr>
            <a:prstTxWarp prst="textNoShape">
              <a:avLst/>
            </a:prstTxWarp>
            <a:spAutoFit/>
          </a:bodyPr>
          <a:lstStyle/>
          <a:p>
            <a:pPr>
              <a:spcBef>
                <a:spcPct val="50000"/>
              </a:spcBef>
            </a:pPr>
            <a:endParaRPr lang="en-US" sz="2800"/>
          </a:p>
        </p:txBody>
      </p:sp>
      <p:sp>
        <p:nvSpPr>
          <p:cNvPr id="179253" name="Text Box 53"/>
          <p:cNvSpPr txBox="1">
            <a:spLocks noChangeArrowheads="1"/>
          </p:cNvSpPr>
          <p:nvPr/>
        </p:nvSpPr>
        <p:spPr bwMode="auto">
          <a:xfrm>
            <a:off x="152400" y="152400"/>
            <a:ext cx="8610600" cy="1187450"/>
          </a:xfrm>
          <a:prstGeom prst="rect">
            <a:avLst/>
          </a:prstGeom>
          <a:noFill/>
          <a:ln w="12700">
            <a:noFill/>
            <a:miter lim="800000"/>
            <a:headEnd/>
            <a:tailEnd/>
          </a:ln>
        </p:spPr>
        <p:txBody>
          <a:bodyPr>
            <a:prstTxWarp prst="textNoShape">
              <a:avLst/>
            </a:prstTxWarp>
            <a:spAutoFit/>
          </a:bodyPr>
          <a:lstStyle/>
          <a:p>
            <a:pPr>
              <a:spcBef>
                <a:spcPct val="50000"/>
              </a:spcBef>
            </a:pPr>
            <a:r>
              <a:rPr lang="en-US"/>
              <a:t>Optimal pair-wise matching can be found by inspection; 490 dummy edge units (double-covered); optimal CPP tour has length of 3,830 units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04800" y="212725"/>
            <a:ext cx="8534400" cy="1143000"/>
          </a:xfrm>
        </p:spPr>
        <p:txBody>
          <a:bodyPr/>
          <a:lstStyle/>
          <a:p>
            <a:pPr>
              <a:defRPr/>
            </a:pPr>
            <a:r>
              <a:rPr lang="en-US" sz="3600">
                <a:ea typeface="ＭＳ Ｐゴシック" charset="-128"/>
                <a:cs typeface="ＭＳ Ｐゴシック" charset="-128"/>
              </a:rPr>
              <a:t>Solving Manually on a Graph</a:t>
            </a:r>
          </a:p>
        </p:txBody>
      </p:sp>
      <p:sp>
        <p:nvSpPr>
          <p:cNvPr id="180227" name="Rectangle 3"/>
          <p:cNvSpPr>
            <a:spLocks noGrp="1" noChangeArrowheads="1"/>
          </p:cNvSpPr>
          <p:nvPr>
            <p:ph type="body" idx="1"/>
          </p:nvPr>
        </p:nvSpPr>
        <p:spPr>
          <a:xfrm>
            <a:off x="228600" y="1670050"/>
            <a:ext cx="8686800" cy="4786313"/>
          </a:xfrm>
        </p:spPr>
        <p:txBody>
          <a:bodyPr/>
          <a:lstStyle/>
          <a:p>
            <a:pPr>
              <a:lnSpc>
                <a:spcPct val="90000"/>
              </a:lnSpc>
            </a:pPr>
            <a:r>
              <a:rPr lang="en-US" sz="2800">
                <a:ea typeface="ＭＳ Ｐゴシック" charset="-128"/>
                <a:cs typeface="ＭＳ Ｐゴシック" charset="-128"/>
              </a:rPr>
              <a:t>Given a good “map”, it is possible to solve manually, to near-optimality, large CPPs on planar graphs. </a:t>
            </a:r>
          </a:p>
          <a:p>
            <a:pPr>
              <a:lnSpc>
                <a:spcPct val="90000"/>
              </a:lnSpc>
            </a:pPr>
            <a:r>
              <a:rPr lang="en-US" sz="2800">
                <a:ea typeface="ＭＳ Ｐゴシック" charset="-128"/>
                <a:cs typeface="ＭＳ Ｐゴシック" charset="-128"/>
              </a:rPr>
              <a:t>KEY OBSERVATION: In a minimum-cost, pair-wise matching of the odd degree nodes, no two shortest paths in the matching can have any edges in common.</a:t>
            </a:r>
          </a:p>
          <a:p>
            <a:pPr>
              <a:lnSpc>
                <a:spcPct val="90000"/>
              </a:lnSpc>
            </a:pPr>
            <a:r>
              <a:rPr lang="en-US" sz="2800">
                <a:ea typeface="ＭＳ Ｐゴシック" charset="-128"/>
                <a:cs typeface="ＭＳ Ｐゴシック" charset="-128"/>
              </a:rPr>
              <a:t>IMPLICATIONS:</a:t>
            </a:r>
          </a:p>
          <a:p>
            <a:pPr lvl="1">
              <a:lnSpc>
                <a:spcPct val="90000"/>
              </a:lnSpc>
            </a:pPr>
            <a:r>
              <a:rPr lang="en-US" b="1"/>
              <a:t>Eliminate large no. of potential matches</a:t>
            </a:r>
          </a:p>
          <a:p>
            <a:pPr lvl="1">
              <a:lnSpc>
                <a:spcPct val="90000"/>
              </a:lnSpc>
            </a:pPr>
            <a:r>
              <a:rPr lang="en-US" b="1"/>
              <a:t>Search only in “neighborhood” of each odd-degree node </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defRPr/>
            </a:pPr>
            <a:r>
              <a:rPr lang="en-US">
                <a:ea typeface="ＭＳ Ｐゴシック" charset="-128"/>
                <a:cs typeface="ＭＳ Ｐゴシック" charset="-128"/>
              </a:rPr>
              <a:t>Solving Manually (2)</a:t>
            </a:r>
          </a:p>
        </p:txBody>
      </p:sp>
      <p:sp>
        <p:nvSpPr>
          <p:cNvPr id="181251" name="Oval 3"/>
          <p:cNvSpPr>
            <a:spLocks noChangeArrowheads="1"/>
          </p:cNvSpPr>
          <p:nvPr/>
        </p:nvSpPr>
        <p:spPr bwMode="auto">
          <a:xfrm>
            <a:off x="2743200" y="3581400"/>
            <a:ext cx="228600" cy="228600"/>
          </a:xfrm>
          <a:prstGeom prst="ellipse">
            <a:avLst/>
          </a:prstGeom>
          <a:solidFill>
            <a:schemeClr val="tx2"/>
          </a:solidFill>
          <a:ln w="28575">
            <a:solidFill>
              <a:srgbClr val="000000"/>
            </a:solidFill>
            <a:round/>
            <a:headEnd/>
            <a:tailEnd/>
          </a:ln>
        </p:spPr>
        <p:txBody>
          <a:bodyPr wrap="none" anchor="ctr">
            <a:prstTxWarp prst="textNoShape">
              <a:avLst/>
            </a:prstTxWarp>
          </a:bodyPr>
          <a:lstStyle/>
          <a:p>
            <a:endParaRPr lang="en-US"/>
          </a:p>
        </p:txBody>
      </p:sp>
      <p:sp>
        <p:nvSpPr>
          <p:cNvPr id="181252" name="Oval 4"/>
          <p:cNvSpPr>
            <a:spLocks noChangeArrowheads="1"/>
          </p:cNvSpPr>
          <p:nvPr/>
        </p:nvSpPr>
        <p:spPr bwMode="auto">
          <a:xfrm>
            <a:off x="1219200" y="2362200"/>
            <a:ext cx="228600" cy="228600"/>
          </a:xfrm>
          <a:prstGeom prst="ellipse">
            <a:avLst/>
          </a:prstGeom>
          <a:solidFill>
            <a:schemeClr val="tx2"/>
          </a:solidFill>
          <a:ln w="28575">
            <a:solidFill>
              <a:srgbClr val="000000"/>
            </a:solidFill>
            <a:round/>
            <a:headEnd/>
            <a:tailEnd/>
          </a:ln>
        </p:spPr>
        <p:txBody>
          <a:bodyPr wrap="none" anchor="ctr">
            <a:prstTxWarp prst="textNoShape">
              <a:avLst/>
            </a:prstTxWarp>
          </a:bodyPr>
          <a:lstStyle/>
          <a:p>
            <a:endParaRPr lang="en-US"/>
          </a:p>
        </p:txBody>
      </p:sp>
      <p:sp>
        <p:nvSpPr>
          <p:cNvPr id="181253" name="Oval 5"/>
          <p:cNvSpPr>
            <a:spLocks noChangeArrowheads="1"/>
          </p:cNvSpPr>
          <p:nvPr/>
        </p:nvSpPr>
        <p:spPr bwMode="auto">
          <a:xfrm>
            <a:off x="1219200" y="4876800"/>
            <a:ext cx="228600" cy="228600"/>
          </a:xfrm>
          <a:prstGeom prst="ellipse">
            <a:avLst/>
          </a:prstGeom>
          <a:solidFill>
            <a:schemeClr val="tx2"/>
          </a:solidFill>
          <a:ln w="28575">
            <a:solidFill>
              <a:srgbClr val="000000"/>
            </a:solidFill>
            <a:round/>
            <a:headEnd/>
            <a:tailEnd/>
          </a:ln>
        </p:spPr>
        <p:txBody>
          <a:bodyPr wrap="none" anchor="ctr">
            <a:prstTxWarp prst="textNoShape">
              <a:avLst/>
            </a:prstTxWarp>
          </a:bodyPr>
          <a:lstStyle/>
          <a:p>
            <a:endParaRPr lang="en-US"/>
          </a:p>
        </p:txBody>
      </p:sp>
      <p:sp>
        <p:nvSpPr>
          <p:cNvPr id="181254" name="Oval 6"/>
          <p:cNvSpPr>
            <a:spLocks noChangeArrowheads="1"/>
          </p:cNvSpPr>
          <p:nvPr/>
        </p:nvSpPr>
        <p:spPr bwMode="auto">
          <a:xfrm>
            <a:off x="6172200" y="3657600"/>
            <a:ext cx="228600" cy="228600"/>
          </a:xfrm>
          <a:prstGeom prst="ellipse">
            <a:avLst/>
          </a:prstGeom>
          <a:solidFill>
            <a:schemeClr val="tx2"/>
          </a:solidFill>
          <a:ln w="28575">
            <a:solidFill>
              <a:srgbClr val="000000"/>
            </a:solidFill>
            <a:round/>
            <a:headEnd/>
            <a:tailEnd/>
          </a:ln>
        </p:spPr>
        <p:txBody>
          <a:bodyPr wrap="none" anchor="ctr">
            <a:prstTxWarp prst="textNoShape">
              <a:avLst/>
            </a:prstTxWarp>
          </a:bodyPr>
          <a:lstStyle/>
          <a:p>
            <a:endParaRPr lang="en-US"/>
          </a:p>
        </p:txBody>
      </p:sp>
      <p:sp>
        <p:nvSpPr>
          <p:cNvPr id="181255" name="Oval 7"/>
          <p:cNvSpPr>
            <a:spLocks noChangeArrowheads="1"/>
          </p:cNvSpPr>
          <p:nvPr/>
        </p:nvSpPr>
        <p:spPr bwMode="auto">
          <a:xfrm>
            <a:off x="7620000" y="2514600"/>
            <a:ext cx="228600" cy="228600"/>
          </a:xfrm>
          <a:prstGeom prst="ellipse">
            <a:avLst/>
          </a:prstGeom>
          <a:solidFill>
            <a:schemeClr val="tx2"/>
          </a:solidFill>
          <a:ln w="28575">
            <a:solidFill>
              <a:srgbClr val="000000"/>
            </a:solidFill>
            <a:round/>
            <a:headEnd/>
            <a:tailEnd/>
          </a:ln>
        </p:spPr>
        <p:txBody>
          <a:bodyPr wrap="none" anchor="ctr">
            <a:prstTxWarp prst="textNoShape">
              <a:avLst/>
            </a:prstTxWarp>
          </a:bodyPr>
          <a:lstStyle/>
          <a:p>
            <a:endParaRPr lang="en-US"/>
          </a:p>
        </p:txBody>
      </p:sp>
      <p:sp>
        <p:nvSpPr>
          <p:cNvPr id="181256" name="Oval 8"/>
          <p:cNvSpPr>
            <a:spLocks noChangeArrowheads="1"/>
          </p:cNvSpPr>
          <p:nvPr/>
        </p:nvSpPr>
        <p:spPr bwMode="auto">
          <a:xfrm>
            <a:off x="7620000" y="5257800"/>
            <a:ext cx="228600" cy="228600"/>
          </a:xfrm>
          <a:prstGeom prst="ellipse">
            <a:avLst/>
          </a:prstGeom>
          <a:solidFill>
            <a:schemeClr val="tx2"/>
          </a:solidFill>
          <a:ln w="28575">
            <a:solidFill>
              <a:srgbClr val="000000"/>
            </a:solidFill>
            <a:round/>
            <a:headEnd/>
            <a:tailEnd/>
          </a:ln>
        </p:spPr>
        <p:txBody>
          <a:bodyPr wrap="none" anchor="ctr">
            <a:prstTxWarp prst="textNoShape">
              <a:avLst/>
            </a:prstTxWarp>
          </a:bodyPr>
          <a:lstStyle/>
          <a:p>
            <a:endParaRPr lang="en-US"/>
          </a:p>
        </p:txBody>
      </p:sp>
      <p:sp>
        <p:nvSpPr>
          <p:cNvPr id="181257" name="Line 9"/>
          <p:cNvSpPr>
            <a:spLocks noChangeShapeType="1"/>
          </p:cNvSpPr>
          <p:nvPr/>
        </p:nvSpPr>
        <p:spPr bwMode="auto">
          <a:xfrm>
            <a:off x="2971800" y="3733800"/>
            <a:ext cx="3200400" cy="0"/>
          </a:xfrm>
          <a:prstGeom prst="line">
            <a:avLst/>
          </a:prstGeom>
          <a:noFill/>
          <a:ln w="28575">
            <a:solidFill>
              <a:srgbClr val="000000"/>
            </a:solidFill>
            <a:round/>
            <a:headEnd/>
            <a:tailEnd/>
          </a:ln>
        </p:spPr>
        <p:txBody>
          <a:bodyPr>
            <a:prstTxWarp prst="textNoShape">
              <a:avLst/>
            </a:prstTxWarp>
          </a:bodyPr>
          <a:lstStyle/>
          <a:p>
            <a:endParaRPr lang="en-US"/>
          </a:p>
        </p:txBody>
      </p:sp>
      <p:sp>
        <p:nvSpPr>
          <p:cNvPr id="181258" name="Line 10"/>
          <p:cNvSpPr>
            <a:spLocks noChangeShapeType="1"/>
          </p:cNvSpPr>
          <p:nvPr/>
        </p:nvSpPr>
        <p:spPr bwMode="auto">
          <a:xfrm>
            <a:off x="1371600" y="2590800"/>
            <a:ext cx="1371600" cy="1066800"/>
          </a:xfrm>
          <a:prstGeom prst="line">
            <a:avLst/>
          </a:prstGeom>
          <a:noFill/>
          <a:ln w="28575">
            <a:solidFill>
              <a:srgbClr val="000000"/>
            </a:solidFill>
            <a:round/>
            <a:headEnd/>
            <a:tailEnd/>
          </a:ln>
        </p:spPr>
        <p:txBody>
          <a:bodyPr>
            <a:prstTxWarp prst="textNoShape">
              <a:avLst/>
            </a:prstTxWarp>
          </a:bodyPr>
          <a:lstStyle/>
          <a:p>
            <a:endParaRPr lang="en-US"/>
          </a:p>
        </p:txBody>
      </p:sp>
      <p:sp>
        <p:nvSpPr>
          <p:cNvPr id="181259" name="Line 11"/>
          <p:cNvSpPr>
            <a:spLocks noChangeShapeType="1"/>
          </p:cNvSpPr>
          <p:nvPr/>
        </p:nvSpPr>
        <p:spPr bwMode="auto">
          <a:xfrm flipH="1">
            <a:off x="1371600" y="3810000"/>
            <a:ext cx="1447800" cy="1143000"/>
          </a:xfrm>
          <a:prstGeom prst="line">
            <a:avLst/>
          </a:prstGeom>
          <a:noFill/>
          <a:ln w="28575">
            <a:solidFill>
              <a:srgbClr val="000000"/>
            </a:solidFill>
            <a:round/>
            <a:headEnd/>
            <a:tailEnd/>
          </a:ln>
        </p:spPr>
        <p:txBody>
          <a:bodyPr>
            <a:prstTxWarp prst="textNoShape">
              <a:avLst/>
            </a:prstTxWarp>
          </a:bodyPr>
          <a:lstStyle/>
          <a:p>
            <a:endParaRPr lang="en-US"/>
          </a:p>
        </p:txBody>
      </p:sp>
      <p:sp>
        <p:nvSpPr>
          <p:cNvPr id="181260" name="Line 12"/>
          <p:cNvSpPr>
            <a:spLocks noChangeShapeType="1"/>
          </p:cNvSpPr>
          <p:nvPr/>
        </p:nvSpPr>
        <p:spPr bwMode="auto">
          <a:xfrm flipV="1">
            <a:off x="6324600" y="2667000"/>
            <a:ext cx="1371600" cy="990600"/>
          </a:xfrm>
          <a:prstGeom prst="line">
            <a:avLst/>
          </a:prstGeom>
          <a:noFill/>
          <a:ln w="28575">
            <a:solidFill>
              <a:srgbClr val="000000"/>
            </a:solidFill>
            <a:round/>
            <a:headEnd/>
            <a:tailEnd/>
          </a:ln>
        </p:spPr>
        <p:txBody>
          <a:bodyPr>
            <a:prstTxWarp prst="textNoShape">
              <a:avLst/>
            </a:prstTxWarp>
          </a:bodyPr>
          <a:lstStyle/>
          <a:p>
            <a:endParaRPr lang="en-US"/>
          </a:p>
        </p:txBody>
      </p:sp>
      <p:sp>
        <p:nvSpPr>
          <p:cNvPr id="181261" name="Line 13"/>
          <p:cNvSpPr>
            <a:spLocks noChangeShapeType="1"/>
          </p:cNvSpPr>
          <p:nvPr/>
        </p:nvSpPr>
        <p:spPr bwMode="auto">
          <a:xfrm>
            <a:off x="6400800" y="3810000"/>
            <a:ext cx="1295400" cy="1524000"/>
          </a:xfrm>
          <a:prstGeom prst="line">
            <a:avLst/>
          </a:prstGeom>
          <a:noFill/>
          <a:ln w="28575">
            <a:solidFill>
              <a:srgbClr val="000000"/>
            </a:solidFill>
            <a:round/>
            <a:headEnd/>
            <a:tailEnd/>
          </a:ln>
        </p:spPr>
        <p:txBody>
          <a:bodyPr>
            <a:prstTxWarp prst="textNoShape">
              <a:avLst/>
            </a:prstTxWarp>
          </a:bodyPr>
          <a:lstStyle/>
          <a:p>
            <a:endParaRPr lang="en-US"/>
          </a:p>
        </p:txBody>
      </p:sp>
      <p:sp>
        <p:nvSpPr>
          <p:cNvPr id="181262" name="Rectangle 14"/>
          <p:cNvSpPr>
            <a:spLocks noChangeArrowheads="1"/>
          </p:cNvSpPr>
          <p:nvPr/>
        </p:nvSpPr>
        <p:spPr bwMode="auto">
          <a:xfrm>
            <a:off x="7848600" y="2362200"/>
            <a:ext cx="404813" cy="457200"/>
          </a:xfrm>
          <a:prstGeom prst="rect">
            <a:avLst/>
          </a:prstGeom>
          <a:noFill/>
          <a:ln w="12700">
            <a:noFill/>
            <a:miter lim="800000"/>
            <a:headEnd/>
            <a:tailEnd/>
          </a:ln>
        </p:spPr>
        <p:txBody>
          <a:bodyPr wrap="none">
            <a:prstTxWarp prst="textNoShape">
              <a:avLst/>
            </a:prstTxWarp>
            <a:spAutoFit/>
          </a:bodyPr>
          <a:lstStyle/>
          <a:p>
            <a:r>
              <a:rPr lang="en-US">
                <a:solidFill>
                  <a:srgbClr val="000000"/>
                </a:solidFill>
                <a:latin typeface="Times New Roman" charset="0"/>
              </a:rPr>
              <a:t>C</a:t>
            </a:r>
          </a:p>
        </p:txBody>
      </p:sp>
      <p:sp>
        <p:nvSpPr>
          <p:cNvPr id="181263" name="Rectangle 15"/>
          <p:cNvSpPr>
            <a:spLocks noChangeArrowheads="1"/>
          </p:cNvSpPr>
          <p:nvPr/>
        </p:nvSpPr>
        <p:spPr bwMode="auto">
          <a:xfrm>
            <a:off x="7924800" y="5181600"/>
            <a:ext cx="404813" cy="457200"/>
          </a:xfrm>
          <a:prstGeom prst="rect">
            <a:avLst/>
          </a:prstGeom>
          <a:noFill/>
          <a:ln w="12700">
            <a:noFill/>
            <a:miter lim="800000"/>
            <a:headEnd/>
            <a:tailEnd/>
          </a:ln>
        </p:spPr>
        <p:txBody>
          <a:bodyPr wrap="none">
            <a:prstTxWarp prst="textNoShape">
              <a:avLst/>
            </a:prstTxWarp>
            <a:spAutoFit/>
          </a:bodyPr>
          <a:lstStyle/>
          <a:p>
            <a:r>
              <a:rPr lang="en-US">
                <a:solidFill>
                  <a:srgbClr val="000000"/>
                </a:solidFill>
                <a:latin typeface="Times New Roman" charset="0"/>
              </a:rPr>
              <a:t>D</a:t>
            </a:r>
          </a:p>
        </p:txBody>
      </p:sp>
      <p:sp>
        <p:nvSpPr>
          <p:cNvPr id="181264" name="Rectangle 16"/>
          <p:cNvSpPr>
            <a:spLocks noChangeArrowheads="1"/>
          </p:cNvSpPr>
          <p:nvPr/>
        </p:nvSpPr>
        <p:spPr bwMode="auto">
          <a:xfrm>
            <a:off x="6494463" y="3505200"/>
            <a:ext cx="369887" cy="457200"/>
          </a:xfrm>
          <a:prstGeom prst="rect">
            <a:avLst/>
          </a:prstGeom>
          <a:noFill/>
          <a:ln w="12700">
            <a:noFill/>
            <a:miter lim="800000"/>
            <a:headEnd/>
            <a:tailEnd/>
          </a:ln>
        </p:spPr>
        <p:txBody>
          <a:bodyPr wrap="none">
            <a:prstTxWarp prst="textNoShape">
              <a:avLst/>
            </a:prstTxWarp>
            <a:spAutoFit/>
          </a:bodyPr>
          <a:lstStyle/>
          <a:p>
            <a:r>
              <a:rPr lang="en-US">
                <a:solidFill>
                  <a:srgbClr val="000000"/>
                </a:solidFill>
                <a:latin typeface="Times New Roman" charset="0"/>
              </a:rPr>
              <a:t>F</a:t>
            </a:r>
          </a:p>
        </p:txBody>
      </p:sp>
      <p:sp>
        <p:nvSpPr>
          <p:cNvPr id="181265" name="Rectangle 17"/>
          <p:cNvSpPr>
            <a:spLocks noChangeArrowheads="1"/>
          </p:cNvSpPr>
          <p:nvPr/>
        </p:nvSpPr>
        <p:spPr bwMode="auto">
          <a:xfrm>
            <a:off x="2286000" y="3505200"/>
            <a:ext cx="387350" cy="457200"/>
          </a:xfrm>
          <a:prstGeom prst="rect">
            <a:avLst/>
          </a:prstGeom>
          <a:noFill/>
          <a:ln w="12700">
            <a:noFill/>
            <a:miter lim="800000"/>
            <a:headEnd/>
            <a:tailEnd/>
          </a:ln>
        </p:spPr>
        <p:txBody>
          <a:bodyPr wrap="none">
            <a:prstTxWarp prst="textNoShape">
              <a:avLst/>
            </a:prstTxWarp>
            <a:spAutoFit/>
          </a:bodyPr>
          <a:lstStyle/>
          <a:p>
            <a:r>
              <a:rPr lang="en-US">
                <a:solidFill>
                  <a:srgbClr val="000000"/>
                </a:solidFill>
                <a:latin typeface="Times New Roman" charset="0"/>
              </a:rPr>
              <a:t>E</a:t>
            </a:r>
          </a:p>
        </p:txBody>
      </p:sp>
      <p:sp>
        <p:nvSpPr>
          <p:cNvPr id="181266" name="Rectangle 18"/>
          <p:cNvSpPr>
            <a:spLocks noChangeArrowheads="1"/>
          </p:cNvSpPr>
          <p:nvPr/>
        </p:nvSpPr>
        <p:spPr bwMode="auto">
          <a:xfrm>
            <a:off x="838200" y="2286000"/>
            <a:ext cx="404813" cy="457200"/>
          </a:xfrm>
          <a:prstGeom prst="rect">
            <a:avLst/>
          </a:prstGeom>
          <a:noFill/>
          <a:ln w="12700">
            <a:noFill/>
            <a:miter lim="800000"/>
            <a:headEnd/>
            <a:tailEnd/>
          </a:ln>
        </p:spPr>
        <p:txBody>
          <a:bodyPr wrap="none">
            <a:prstTxWarp prst="textNoShape">
              <a:avLst/>
            </a:prstTxWarp>
            <a:spAutoFit/>
          </a:bodyPr>
          <a:lstStyle/>
          <a:p>
            <a:r>
              <a:rPr lang="en-US">
                <a:solidFill>
                  <a:srgbClr val="000000"/>
                </a:solidFill>
                <a:latin typeface="Times New Roman" charset="0"/>
              </a:rPr>
              <a:t>A</a:t>
            </a:r>
          </a:p>
        </p:txBody>
      </p:sp>
      <p:sp>
        <p:nvSpPr>
          <p:cNvPr id="181267" name="Rectangle 19"/>
          <p:cNvSpPr>
            <a:spLocks noChangeArrowheads="1"/>
          </p:cNvSpPr>
          <p:nvPr/>
        </p:nvSpPr>
        <p:spPr bwMode="auto">
          <a:xfrm>
            <a:off x="846138" y="4724400"/>
            <a:ext cx="387350" cy="457200"/>
          </a:xfrm>
          <a:prstGeom prst="rect">
            <a:avLst/>
          </a:prstGeom>
          <a:noFill/>
          <a:ln w="12700">
            <a:noFill/>
            <a:miter lim="800000"/>
            <a:headEnd/>
            <a:tailEnd/>
          </a:ln>
        </p:spPr>
        <p:txBody>
          <a:bodyPr wrap="none">
            <a:prstTxWarp prst="textNoShape">
              <a:avLst/>
            </a:prstTxWarp>
            <a:spAutoFit/>
          </a:bodyPr>
          <a:lstStyle/>
          <a:p>
            <a:r>
              <a:rPr lang="en-US">
                <a:solidFill>
                  <a:srgbClr val="000000"/>
                </a:solidFill>
                <a:latin typeface="Times New Roman" charset="0"/>
              </a:rPr>
              <a:t>B</a:t>
            </a:r>
          </a:p>
        </p:txBody>
      </p:sp>
      <p:sp>
        <p:nvSpPr>
          <p:cNvPr id="181268" name="Line 20"/>
          <p:cNvSpPr>
            <a:spLocks noChangeShapeType="1"/>
          </p:cNvSpPr>
          <p:nvPr/>
        </p:nvSpPr>
        <p:spPr bwMode="auto">
          <a:xfrm flipV="1">
            <a:off x="2971800" y="2057400"/>
            <a:ext cx="1905000" cy="1600200"/>
          </a:xfrm>
          <a:prstGeom prst="line">
            <a:avLst/>
          </a:prstGeom>
          <a:noFill/>
          <a:ln w="28575">
            <a:solidFill>
              <a:srgbClr val="000000"/>
            </a:solidFill>
            <a:round/>
            <a:headEnd/>
            <a:tailEnd/>
          </a:ln>
        </p:spPr>
        <p:txBody>
          <a:bodyPr>
            <a:prstTxWarp prst="textNoShape">
              <a:avLst/>
            </a:prstTxWarp>
          </a:bodyPr>
          <a:lstStyle/>
          <a:p>
            <a:endParaRPr lang="en-US"/>
          </a:p>
        </p:txBody>
      </p:sp>
      <p:sp>
        <p:nvSpPr>
          <p:cNvPr id="181269" name="Oval 21"/>
          <p:cNvSpPr>
            <a:spLocks noChangeArrowheads="1"/>
          </p:cNvSpPr>
          <p:nvPr/>
        </p:nvSpPr>
        <p:spPr bwMode="auto">
          <a:xfrm>
            <a:off x="4876800" y="1905000"/>
            <a:ext cx="228600" cy="228600"/>
          </a:xfrm>
          <a:prstGeom prst="ellipse">
            <a:avLst/>
          </a:prstGeom>
          <a:solidFill>
            <a:schemeClr val="tx2"/>
          </a:solidFill>
          <a:ln w="28575">
            <a:solidFill>
              <a:srgbClr val="000000"/>
            </a:solidFill>
            <a:round/>
            <a:headEnd/>
            <a:tailEnd/>
          </a:ln>
        </p:spPr>
        <p:txBody>
          <a:bodyPr wrap="none" anchor="ctr">
            <a:prstTxWarp prst="textNoShape">
              <a:avLst/>
            </a:prstTxWarp>
          </a:bodyPr>
          <a:lstStyle/>
          <a:p>
            <a:endParaRPr lang="en-US"/>
          </a:p>
        </p:txBody>
      </p:sp>
      <p:sp>
        <p:nvSpPr>
          <p:cNvPr id="181270" name="Line 22"/>
          <p:cNvSpPr>
            <a:spLocks noChangeShapeType="1"/>
          </p:cNvSpPr>
          <p:nvPr/>
        </p:nvSpPr>
        <p:spPr bwMode="auto">
          <a:xfrm>
            <a:off x="5105400" y="2057400"/>
            <a:ext cx="1143000" cy="1600200"/>
          </a:xfrm>
          <a:prstGeom prst="line">
            <a:avLst/>
          </a:prstGeom>
          <a:noFill/>
          <a:ln w="28575">
            <a:solidFill>
              <a:srgbClr val="000000"/>
            </a:solidFill>
            <a:round/>
            <a:headEnd/>
            <a:tailEnd/>
          </a:ln>
        </p:spPr>
        <p:txBody>
          <a:bodyPr>
            <a:prstTxWarp prst="textNoShape">
              <a:avLst/>
            </a:prstTxWarp>
          </a:bodyPr>
          <a:lstStyle/>
          <a:p>
            <a:endParaRPr lang="en-US"/>
          </a:p>
        </p:txBody>
      </p:sp>
      <p:sp>
        <p:nvSpPr>
          <p:cNvPr id="181271" name="Rectangle 23"/>
          <p:cNvSpPr>
            <a:spLocks noChangeArrowheads="1"/>
          </p:cNvSpPr>
          <p:nvPr/>
        </p:nvSpPr>
        <p:spPr bwMode="auto">
          <a:xfrm>
            <a:off x="5249863" y="1752600"/>
            <a:ext cx="420687" cy="457200"/>
          </a:xfrm>
          <a:prstGeom prst="rect">
            <a:avLst/>
          </a:prstGeom>
          <a:noFill/>
          <a:ln w="12700">
            <a:noFill/>
            <a:miter lim="800000"/>
            <a:headEnd/>
            <a:tailEnd/>
          </a:ln>
        </p:spPr>
        <p:txBody>
          <a:bodyPr wrap="none">
            <a:prstTxWarp prst="textNoShape">
              <a:avLst/>
            </a:prstTxWarp>
            <a:spAutoFit/>
          </a:bodyPr>
          <a:lstStyle/>
          <a:p>
            <a:r>
              <a:rPr lang="en-US">
                <a:solidFill>
                  <a:srgbClr val="000000"/>
                </a:solidFill>
                <a:latin typeface="Times New Roman" charset="0"/>
              </a:rPr>
              <a:t>G</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a:defRPr/>
            </a:pPr>
            <a:r>
              <a:rPr lang="en-US">
                <a:ea typeface="ＭＳ Ｐゴシック" charset="-128"/>
                <a:cs typeface="ＭＳ Ｐゴシック" charset="-128"/>
              </a:rPr>
              <a:t>Related CPP Problems</a:t>
            </a:r>
          </a:p>
        </p:txBody>
      </p:sp>
      <p:sp>
        <p:nvSpPr>
          <p:cNvPr id="182275" name="Rectangle 3"/>
          <p:cNvSpPr>
            <a:spLocks noGrp="1" noChangeArrowheads="1"/>
          </p:cNvSpPr>
          <p:nvPr>
            <p:ph type="body" idx="1"/>
          </p:nvPr>
        </p:nvSpPr>
        <p:spPr>
          <a:xfrm>
            <a:off x="228600" y="1670050"/>
            <a:ext cx="8610600" cy="4786313"/>
          </a:xfrm>
        </p:spPr>
        <p:txBody>
          <a:bodyPr/>
          <a:lstStyle/>
          <a:p>
            <a:pPr>
              <a:lnSpc>
                <a:spcPct val="90000"/>
              </a:lnSpc>
            </a:pPr>
            <a:r>
              <a:rPr lang="en-US" sz="2800">
                <a:ea typeface="ＭＳ Ｐゴシック" charset="-128"/>
                <a:cs typeface="ＭＳ Ｐゴシック" charset="-128"/>
              </a:rPr>
              <a:t>CPP on directed graphs can also be solved efficiently (in polynomial time) [Problem 6.6 in L+O]</a:t>
            </a:r>
          </a:p>
          <a:p>
            <a:pPr>
              <a:lnSpc>
                <a:spcPct val="90000"/>
              </a:lnSpc>
            </a:pPr>
            <a:r>
              <a:rPr lang="en-US" sz="2800">
                <a:ea typeface="ＭＳ Ｐゴシック" charset="-128"/>
                <a:cs typeface="ＭＳ Ｐゴシック" charset="-128"/>
              </a:rPr>
              <a:t>CPP on a mixed graph is a “hard” problem [Papadimitriou, 1976]</a:t>
            </a:r>
          </a:p>
          <a:p>
            <a:pPr>
              <a:lnSpc>
                <a:spcPct val="90000"/>
              </a:lnSpc>
            </a:pPr>
            <a:r>
              <a:rPr lang="en-US" sz="2800">
                <a:ea typeface="ＭＳ Ｐゴシック" charset="-128"/>
                <a:cs typeface="ＭＳ Ｐゴシック" charset="-128"/>
              </a:rPr>
              <a:t>Many variations and applications:</a:t>
            </a:r>
          </a:p>
          <a:p>
            <a:pPr lvl="1">
              <a:lnSpc>
                <a:spcPct val="90000"/>
              </a:lnSpc>
            </a:pPr>
            <a:r>
              <a:rPr lang="en-US" b="1"/>
              <a:t>Snow plowing</a:t>
            </a:r>
          </a:p>
          <a:p>
            <a:pPr lvl="1">
              <a:lnSpc>
                <a:spcPct val="90000"/>
              </a:lnSpc>
            </a:pPr>
            <a:r>
              <a:rPr lang="en-US" b="1"/>
              <a:t>Street sweeping</a:t>
            </a:r>
          </a:p>
          <a:p>
            <a:pPr lvl="1">
              <a:lnSpc>
                <a:spcPct val="90000"/>
              </a:lnSpc>
            </a:pPr>
            <a:r>
              <a:rPr lang="en-US" b="1"/>
              <a:t>Mail delivery =&gt; “multi-postmen”</a:t>
            </a:r>
          </a:p>
          <a:p>
            <a:pPr lvl="1">
              <a:lnSpc>
                <a:spcPct val="90000"/>
              </a:lnSpc>
            </a:pPr>
            <a:r>
              <a:rPr lang="en-US" b="1"/>
              <a:t>CPP with time windows</a:t>
            </a:r>
          </a:p>
          <a:p>
            <a:pPr lvl="1">
              <a:lnSpc>
                <a:spcPct val="90000"/>
              </a:lnSpc>
            </a:pPr>
            <a:r>
              <a:rPr lang="en-US" b="1"/>
              <a:t>Rural CPP</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a:defRPr/>
            </a:pPr>
            <a:r>
              <a:rPr lang="en-US">
                <a:ea typeface="ＭＳ Ｐゴシック" charset="-128"/>
                <a:cs typeface="ＭＳ Ｐゴシック" charset="-128"/>
              </a:rPr>
              <a:t>Traveling Salesman Problem</a:t>
            </a:r>
          </a:p>
        </p:txBody>
      </p:sp>
      <p:sp>
        <p:nvSpPr>
          <p:cNvPr id="183299" name="Rectangle 3"/>
          <p:cNvSpPr>
            <a:spLocks noGrp="1" noChangeArrowheads="1"/>
          </p:cNvSpPr>
          <p:nvPr>
            <p:ph type="body" idx="1"/>
          </p:nvPr>
        </p:nvSpPr>
        <p:spPr>
          <a:noFill/>
        </p:spPr>
        <p:txBody>
          <a:bodyPr/>
          <a:lstStyle/>
          <a:p>
            <a:r>
              <a:rPr lang="en-US" sz="3600">
                <a:latin typeface="Palatino" charset="0"/>
                <a:ea typeface="ＭＳ Ｐゴシック" charset="-128"/>
                <a:cs typeface="ＭＳ Ｐゴシック" charset="-128"/>
              </a:rPr>
              <a:t>Find the shortest cycle starting and ending at node O and visiting each specified node A, B, C, etc. at least once.</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p:txBody>
          <a:bodyPr/>
          <a:lstStyle/>
          <a:p>
            <a:pPr>
              <a:defRPr/>
            </a:pPr>
            <a:r>
              <a:rPr lang="en-US" sz="3600">
                <a:ea typeface="ＭＳ Ｐゴシック" pitchFamily="-109" charset="-128"/>
                <a:cs typeface="ＭＳ Ｐゴシック" pitchFamily="-109" charset="-128"/>
              </a:rPr>
              <a:t>The Traveling Salesman Problem </a:t>
            </a:r>
          </a:p>
        </p:txBody>
      </p:sp>
      <p:sp>
        <p:nvSpPr>
          <p:cNvPr id="185347" name="Rectangle 1027"/>
          <p:cNvSpPr>
            <a:spLocks noGrp="1" noChangeArrowheads="1"/>
          </p:cNvSpPr>
          <p:nvPr>
            <p:ph type="body" idx="1"/>
          </p:nvPr>
        </p:nvSpPr>
        <p:spPr>
          <a:xfrm>
            <a:off x="228600" y="1676400"/>
            <a:ext cx="8686800" cy="4786313"/>
          </a:xfrm>
        </p:spPr>
        <p:txBody>
          <a:bodyPr/>
          <a:lstStyle/>
          <a:p>
            <a:pPr>
              <a:lnSpc>
                <a:spcPct val="90000"/>
              </a:lnSpc>
            </a:pPr>
            <a:r>
              <a:rPr lang="en-US" sz="2600">
                <a:ea typeface="ＭＳ Ｐゴシック" charset="-128"/>
                <a:cs typeface="ＭＳ Ｐゴシック" charset="-128"/>
              </a:rPr>
              <a:t>Huge literature, endless applications</a:t>
            </a:r>
            <a:endParaRPr lang="en-US" sz="3000">
              <a:ea typeface="ＭＳ Ｐゴシック" charset="-128"/>
              <a:cs typeface="ＭＳ Ｐゴシック" charset="-128"/>
            </a:endParaRPr>
          </a:p>
          <a:p>
            <a:pPr lvl="1">
              <a:lnSpc>
                <a:spcPct val="90000"/>
              </a:lnSpc>
            </a:pPr>
            <a:r>
              <a:rPr lang="en-US" sz="2400"/>
              <a:t>Job shop scheduling</a:t>
            </a:r>
          </a:p>
          <a:p>
            <a:pPr lvl="1">
              <a:lnSpc>
                <a:spcPct val="90000"/>
              </a:lnSpc>
            </a:pPr>
            <a:r>
              <a:rPr lang="en-US" sz="2400"/>
              <a:t>Vehicle routing problem (VRP) </a:t>
            </a:r>
          </a:p>
          <a:p>
            <a:pPr lvl="1">
              <a:lnSpc>
                <a:spcPct val="90000"/>
              </a:lnSpc>
            </a:pPr>
            <a:r>
              <a:rPr lang="en-US" sz="2400"/>
              <a:t>Dial-a-ride problem (DARP)</a:t>
            </a:r>
          </a:p>
          <a:p>
            <a:pPr lvl="1">
              <a:lnSpc>
                <a:spcPct val="90000"/>
              </a:lnSpc>
            </a:pPr>
            <a:r>
              <a:rPr lang="en-US" sz="2400"/>
              <a:t>Electronics industry</a:t>
            </a:r>
          </a:p>
          <a:p>
            <a:pPr lvl="1">
              <a:lnSpc>
                <a:spcPct val="90000"/>
              </a:lnSpc>
            </a:pPr>
            <a:r>
              <a:rPr lang="en-US" sz="2400"/>
              <a:t>On-line grocery stores</a:t>
            </a:r>
          </a:p>
          <a:p>
            <a:pPr lvl="1">
              <a:lnSpc>
                <a:spcPct val="90000"/>
              </a:lnSpc>
            </a:pPr>
            <a:r>
              <a:rPr lang="en-US" sz="2400"/>
              <a:t>Air traffic control</a:t>
            </a:r>
          </a:p>
          <a:p>
            <a:pPr lvl="1">
              <a:lnSpc>
                <a:spcPct val="90000"/>
              </a:lnSpc>
            </a:pPr>
            <a:r>
              <a:rPr lang="en-US" sz="2400"/>
              <a:t>Genome sequencing</a:t>
            </a:r>
          </a:p>
          <a:p>
            <a:pPr lvl="1">
              <a:lnSpc>
                <a:spcPct val="90000"/>
              </a:lnSpc>
            </a:pPr>
            <a:r>
              <a:rPr lang="en-US" sz="2400"/>
              <a:t>Space applications</a:t>
            </a:r>
          </a:p>
          <a:p>
            <a:pPr>
              <a:lnSpc>
                <a:spcPct val="90000"/>
              </a:lnSpc>
            </a:pPr>
            <a:endParaRPr lang="en-US" sz="300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endParaRPr lang="en-US">
              <a:ea typeface="ＭＳ Ｐゴシック" charset="-128"/>
              <a:cs typeface="ＭＳ Ｐゴシック" charset="-128"/>
            </a:endParaRPr>
          </a:p>
        </p:txBody>
      </p:sp>
      <p:sp>
        <p:nvSpPr>
          <p:cNvPr id="186372" name="Rectangle 3"/>
          <p:cNvSpPr>
            <a:spLocks noGrp="1" noChangeArrowheads="1"/>
          </p:cNvSpPr>
          <p:nvPr>
            <p:ph type="body" idx="1"/>
          </p:nvPr>
        </p:nvSpPr>
        <p:spPr/>
        <p:txBody>
          <a:bodyPr/>
          <a:lstStyle/>
          <a:p>
            <a:endParaRPr lang="en-US">
              <a:ea typeface="ＭＳ Ｐゴシック" charset="-128"/>
              <a:cs typeface="ＭＳ Ｐゴシック" charset="-128"/>
            </a:endParaRPr>
          </a:p>
        </p:txBody>
      </p:sp>
      <p:graphicFrame>
        <p:nvGraphicFramePr>
          <p:cNvPr id="186370" name="Object 2"/>
          <p:cNvGraphicFramePr>
            <a:graphicFrameLocks/>
          </p:cNvGraphicFramePr>
          <p:nvPr/>
        </p:nvGraphicFramePr>
        <p:xfrm>
          <a:off x="1163638" y="525463"/>
          <a:ext cx="6792912" cy="5478462"/>
        </p:xfrm>
        <a:graphic>
          <a:graphicData uri="http://schemas.openxmlformats.org/presentationml/2006/ole">
            <mc:AlternateContent xmlns:mc="http://schemas.openxmlformats.org/markup-compatibility/2006">
              <mc:Choice xmlns:v="urn:schemas-microsoft-com:vml" Requires="v">
                <p:oleObj spid="_x0000_s186404" name="Document" r:id="rId4" imgW="5918200" imgH="4775200" progId="Word.Document.8">
                  <p:embed/>
                </p:oleObj>
              </mc:Choice>
              <mc:Fallback>
                <p:oleObj name="Document" r:id="rId4" imgW="5918200" imgH="4775200" progId="Word.Document.8">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3638" y="525463"/>
                        <a:ext cx="6792912" cy="5478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normAutofit fontScale="90000"/>
          </a:bodyPr>
          <a:lstStyle/>
          <a:p>
            <a:pPr>
              <a:defRPr/>
            </a:pPr>
            <a:r>
              <a:rPr lang="en-US">
                <a:ea typeface="ＭＳ Ｐゴシック" charset="-128"/>
                <a:cs typeface="ＭＳ Ｐゴシック" charset="-128"/>
              </a:rPr>
              <a:t>TSP:</a:t>
            </a:r>
            <a:br>
              <a:rPr lang="en-US">
                <a:ea typeface="ＭＳ Ｐゴシック" charset="-128"/>
                <a:cs typeface="ＭＳ Ｐゴシック" charset="-128"/>
              </a:rPr>
            </a:br>
            <a:r>
              <a:rPr lang="en-US">
                <a:ea typeface="ＭＳ Ｐゴシック" charset="-128"/>
                <a:cs typeface="ＭＳ Ｐゴシック" charset="-128"/>
              </a:rPr>
              <a:t>Traveling Salesman Problem</a:t>
            </a:r>
          </a:p>
        </p:txBody>
      </p:sp>
      <p:sp>
        <p:nvSpPr>
          <p:cNvPr id="188419" name="Rectangle 3"/>
          <p:cNvSpPr>
            <a:spLocks noGrp="1" noChangeArrowheads="1"/>
          </p:cNvSpPr>
          <p:nvPr>
            <p:ph type="body" idx="1"/>
          </p:nvPr>
        </p:nvSpPr>
        <p:spPr/>
        <p:txBody>
          <a:bodyPr/>
          <a:lstStyle/>
          <a:p>
            <a:r>
              <a:rPr lang="en-US">
                <a:ea typeface="ＭＳ Ｐゴシック" charset="-128"/>
                <a:cs typeface="ＭＳ Ｐゴシック" charset="-128"/>
              </a:rPr>
              <a:t>In this subject we will not emphasize exact algorithms to solve the TSP.</a:t>
            </a:r>
          </a:p>
          <a:p>
            <a:r>
              <a:rPr lang="en-US">
                <a:ea typeface="ＭＳ Ｐゴシック" charset="-128"/>
                <a:cs typeface="ＭＳ Ｐゴシック" charset="-128"/>
              </a:rPr>
              <a:t>Rather we will discuss a 'simple square root law' result based on a  'probabilistic' interpretation of the TSP that gives remarkably good solutions in many applications.</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defRPr/>
            </a:pPr>
            <a:r>
              <a:rPr lang="en-US" sz="3600">
                <a:ea typeface="ＭＳ Ｐゴシック" charset="-128"/>
                <a:cs typeface="ＭＳ Ｐゴシック" charset="-128"/>
              </a:rPr>
              <a:t>The Convex Hull Heuristic: Euclidean Plane</a:t>
            </a:r>
          </a:p>
        </p:txBody>
      </p:sp>
      <p:sp>
        <p:nvSpPr>
          <p:cNvPr id="190467" name="Oval 3"/>
          <p:cNvSpPr>
            <a:spLocks noChangeArrowheads="1"/>
          </p:cNvSpPr>
          <p:nvPr/>
        </p:nvSpPr>
        <p:spPr bwMode="auto">
          <a:xfrm>
            <a:off x="1524000" y="22860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0468" name="Oval 4"/>
          <p:cNvSpPr>
            <a:spLocks noChangeArrowheads="1"/>
          </p:cNvSpPr>
          <p:nvPr/>
        </p:nvSpPr>
        <p:spPr bwMode="auto">
          <a:xfrm>
            <a:off x="2286000" y="19050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90469" name="Oval 5"/>
          <p:cNvSpPr>
            <a:spLocks noChangeArrowheads="1"/>
          </p:cNvSpPr>
          <p:nvPr/>
        </p:nvSpPr>
        <p:spPr bwMode="auto">
          <a:xfrm>
            <a:off x="838200" y="50292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0470" name="Oval 6"/>
          <p:cNvSpPr>
            <a:spLocks noChangeArrowheads="1"/>
          </p:cNvSpPr>
          <p:nvPr/>
        </p:nvSpPr>
        <p:spPr bwMode="auto">
          <a:xfrm>
            <a:off x="3276600" y="61722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0471" name="Oval 7"/>
          <p:cNvSpPr>
            <a:spLocks noChangeArrowheads="1"/>
          </p:cNvSpPr>
          <p:nvPr/>
        </p:nvSpPr>
        <p:spPr bwMode="auto">
          <a:xfrm>
            <a:off x="3048000" y="33528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0472" name="Oval 8"/>
          <p:cNvSpPr>
            <a:spLocks noChangeArrowheads="1"/>
          </p:cNvSpPr>
          <p:nvPr/>
        </p:nvSpPr>
        <p:spPr bwMode="auto">
          <a:xfrm>
            <a:off x="5410200" y="27432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0473" name="Oval 9"/>
          <p:cNvSpPr>
            <a:spLocks noChangeArrowheads="1"/>
          </p:cNvSpPr>
          <p:nvPr/>
        </p:nvSpPr>
        <p:spPr bwMode="auto">
          <a:xfrm>
            <a:off x="5334000" y="54864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0474" name="Oval 10"/>
          <p:cNvSpPr>
            <a:spLocks noChangeArrowheads="1"/>
          </p:cNvSpPr>
          <p:nvPr/>
        </p:nvSpPr>
        <p:spPr bwMode="auto">
          <a:xfrm>
            <a:off x="7848600" y="52578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0475" name="Oval 11"/>
          <p:cNvSpPr>
            <a:spLocks noChangeArrowheads="1"/>
          </p:cNvSpPr>
          <p:nvPr/>
        </p:nvSpPr>
        <p:spPr bwMode="auto">
          <a:xfrm>
            <a:off x="8305800" y="20574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0476" name="Oval 12"/>
          <p:cNvSpPr>
            <a:spLocks noChangeArrowheads="1"/>
          </p:cNvSpPr>
          <p:nvPr/>
        </p:nvSpPr>
        <p:spPr bwMode="auto">
          <a:xfrm>
            <a:off x="7315200" y="32004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0477" name="Text Box 13"/>
          <p:cNvSpPr txBox="1">
            <a:spLocks noChangeArrowheads="1"/>
          </p:cNvSpPr>
          <p:nvPr/>
        </p:nvSpPr>
        <p:spPr bwMode="auto">
          <a:xfrm>
            <a:off x="1905000" y="1676400"/>
            <a:ext cx="381000" cy="336550"/>
          </a:xfrm>
          <a:prstGeom prst="rect">
            <a:avLst/>
          </a:prstGeom>
          <a:noFill/>
          <a:ln w="12700">
            <a:noFill/>
            <a:miter lim="800000"/>
            <a:headEnd/>
            <a:tailEnd/>
          </a:ln>
        </p:spPr>
        <p:txBody>
          <a:bodyPr>
            <a:prstTxWarp prst="textNoShape">
              <a:avLst/>
            </a:prstTxWarp>
            <a:spAutoFit/>
          </a:bodyPr>
          <a:lstStyle/>
          <a:p>
            <a:pPr>
              <a:spcBef>
                <a:spcPct val="50000"/>
              </a:spcBef>
            </a:pPr>
            <a:r>
              <a:rPr lang="en-US" sz="1600">
                <a:solidFill>
                  <a:srgbClr val="000000"/>
                </a:solidFill>
              </a:rPr>
              <a:t>8</a:t>
            </a:r>
          </a:p>
        </p:txBody>
      </p:sp>
      <p:sp>
        <p:nvSpPr>
          <p:cNvPr id="190478" name="Rectangle 14"/>
          <p:cNvSpPr>
            <a:spLocks noChangeArrowheads="1"/>
          </p:cNvSpPr>
          <p:nvPr/>
        </p:nvSpPr>
        <p:spPr bwMode="auto">
          <a:xfrm>
            <a:off x="1143000" y="20574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9</a:t>
            </a:r>
          </a:p>
        </p:txBody>
      </p:sp>
      <p:sp>
        <p:nvSpPr>
          <p:cNvPr id="190479" name="Rectangle 15"/>
          <p:cNvSpPr>
            <a:spLocks noChangeArrowheads="1"/>
          </p:cNvSpPr>
          <p:nvPr/>
        </p:nvSpPr>
        <p:spPr bwMode="auto">
          <a:xfrm>
            <a:off x="401638" y="4953000"/>
            <a:ext cx="409575"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10</a:t>
            </a:r>
          </a:p>
        </p:txBody>
      </p:sp>
      <p:sp>
        <p:nvSpPr>
          <p:cNvPr id="190480" name="Rectangle 16"/>
          <p:cNvSpPr>
            <a:spLocks noChangeArrowheads="1"/>
          </p:cNvSpPr>
          <p:nvPr/>
        </p:nvSpPr>
        <p:spPr bwMode="auto">
          <a:xfrm>
            <a:off x="3200400" y="33528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7</a:t>
            </a:r>
          </a:p>
        </p:txBody>
      </p:sp>
      <p:sp>
        <p:nvSpPr>
          <p:cNvPr id="190481" name="Rectangle 17"/>
          <p:cNvSpPr>
            <a:spLocks noChangeArrowheads="1"/>
          </p:cNvSpPr>
          <p:nvPr/>
        </p:nvSpPr>
        <p:spPr bwMode="auto">
          <a:xfrm>
            <a:off x="3124200" y="63246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6</a:t>
            </a:r>
          </a:p>
        </p:txBody>
      </p:sp>
      <p:sp>
        <p:nvSpPr>
          <p:cNvPr id="190482" name="Rectangle 18"/>
          <p:cNvSpPr>
            <a:spLocks noChangeArrowheads="1"/>
          </p:cNvSpPr>
          <p:nvPr/>
        </p:nvSpPr>
        <p:spPr bwMode="auto">
          <a:xfrm>
            <a:off x="5410200" y="22860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1</a:t>
            </a:r>
          </a:p>
        </p:txBody>
      </p:sp>
      <p:sp>
        <p:nvSpPr>
          <p:cNvPr id="190483" name="Rectangle 19"/>
          <p:cNvSpPr>
            <a:spLocks noChangeArrowheads="1"/>
          </p:cNvSpPr>
          <p:nvPr/>
        </p:nvSpPr>
        <p:spPr bwMode="auto">
          <a:xfrm>
            <a:off x="5181600" y="51054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5</a:t>
            </a:r>
          </a:p>
        </p:txBody>
      </p:sp>
      <p:sp>
        <p:nvSpPr>
          <p:cNvPr id="190484" name="Rectangle 20"/>
          <p:cNvSpPr>
            <a:spLocks noChangeArrowheads="1"/>
          </p:cNvSpPr>
          <p:nvPr/>
        </p:nvSpPr>
        <p:spPr bwMode="auto">
          <a:xfrm>
            <a:off x="8229600" y="54102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4</a:t>
            </a:r>
          </a:p>
        </p:txBody>
      </p:sp>
      <p:sp>
        <p:nvSpPr>
          <p:cNvPr id="190485" name="Rectangle 21"/>
          <p:cNvSpPr>
            <a:spLocks noChangeArrowheads="1"/>
          </p:cNvSpPr>
          <p:nvPr/>
        </p:nvSpPr>
        <p:spPr bwMode="auto">
          <a:xfrm>
            <a:off x="8458200" y="16764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3</a:t>
            </a:r>
          </a:p>
        </p:txBody>
      </p:sp>
      <p:sp>
        <p:nvSpPr>
          <p:cNvPr id="190486" name="Rectangle 22"/>
          <p:cNvSpPr>
            <a:spLocks noChangeArrowheads="1"/>
          </p:cNvSpPr>
          <p:nvPr/>
        </p:nvSpPr>
        <p:spPr bwMode="auto">
          <a:xfrm>
            <a:off x="7543800" y="30480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2</a:t>
            </a:r>
          </a:p>
        </p:txBody>
      </p:sp>
      <p:sp>
        <p:nvSpPr>
          <p:cNvPr id="190487" name="Line 24"/>
          <p:cNvSpPr>
            <a:spLocks noChangeShapeType="1"/>
          </p:cNvSpPr>
          <p:nvPr/>
        </p:nvSpPr>
        <p:spPr bwMode="auto">
          <a:xfrm flipH="1">
            <a:off x="7924800" y="2133600"/>
            <a:ext cx="457200" cy="3200400"/>
          </a:xfrm>
          <a:prstGeom prst="line">
            <a:avLst/>
          </a:prstGeom>
          <a:noFill/>
          <a:ln w="28575">
            <a:solidFill>
              <a:schemeClr val="tx2"/>
            </a:solidFill>
            <a:round/>
            <a:headEnd/>
            <a:tailEnd/>
          </a:ln>
        </p:spPr>
        <p:txBody>
          <a:bodyPr>
            <a:prstTxWarp prst="textNoShape">
              <a:avLst/>
            </a:prstTxWarp>
          </a:bodyPr>
          <a:lstStyle/>
          <a:p>
            <a:endParaRPr lang="en-US"/>
          </a:p>
        </p:txBody>
      </p:sp>
      <p:sp>
        <p:nvSpPr>
          <p:cNvPr id="190488" name="Line 25"/>
          <p:cNvSpPr>
            <a:spLocks noChangeShapeType="1"/>
          </p:cNvSpPr>
          <p:nvPr/>
        </p:nvSpPr>
        <p:spPr bwMode="auto">
          <a:xfrm flipV="1">
            <a:off x="3352800" y="5334000"/>
            <a:ext cx="4495800" cy="914400"/>
          </a:xfrm>
          <a:prstGeom prst="line">
            <a:avLst/>
          </a:prstGeom>
          <a:noFill/>
          <a:ln w="28575">
            <a:solidFill>
              <a:schemeClr val="tx2"/>
            </a:solidFill>
            <a:round/>
            <a:headEnd/>
            <a:tailEnd/>
          </a:ln>
        </p:spPr>
        <p:txBody>
          <a:bodyPr>
            <a:prstTxWarp prst="textNoShape">
              <a:avLst/>
            </a:prstTxWarp>
          </a:bodyPr>
          <a:lstStyle/>
          <a:p>
            <a:endParaRPr lang="en-US"/>
          </a:p>
        </p:txBody>
      </p:sp>
      <p:sp>
        <p:nvSpPr>
          <p:cNvPr id="190489" name="Line 26"/>
          <p:cNvSpPr>
            <a:spLocks noChangeShapeType="1"/>
          </p:cNvSpPr>
          <p:nvPr/>
        </p:nvSpPr>
        <p:spPr bwMode="auto">
          <a:xfrm>
            <a:off x="914400" y="5105400"/>
            <a:ext cx="2438400" cy="1143000"/>
          </a:xfrm>
          <a:prstGeom prst="line">
            <a:avLst/>
          </a:prstGeom>
          <a:noFill/>
          <a:ln w="28575">
            <a:solidFill>
              <a:schemeClr val="tx2"/>
            </a:solidFill>
            <a:round/>
            <a:headEnd/>
            <a:tailEnd/>
          </a:ln>
        </p:spPr>
        <p:txBody>
          <a:bodyPr>
            <a:prstTxWarp prst="textNoShape">
              <a:avLst/>
            </a:prstTxWarp>
          </a:bodyPr>
          <a:lstStyle/>
          <a:p>
            <a:endParaRPr lang="en-US"/>
          </a:p>
        </p:txBody>
      </p:sp>
      <p:sp>
        <p:nvSpPr>
          <p:cNvPr id="190490" name="Line 27"/>
          <p:cNvSpPr>
            <a:spLocks noChangeShapeType="1"/>
          </p:cNvSpPr>
          <p:nvPr/>
        </p:nvSpPr>
        <p:spPr bwMode="auto">
          <a:xfrm flipV="1">
            <a:off x="914400" y="2286000"/>
            <a:ext cx="685800" cy="2819400"/>
          </a:xfrm>
          <a:prstGeom prst="line">
            <a:avLst/>
          </a:prstGeom>
          <a:noFill/>
          <a:ln w="28575">
            <a:solidFill>
              <a:schemeClr val="tx2"/>
            </a:solidFill>
            <a:round/>
            <a:headEnd/>
            <a:tailEnd/>
          </a:ln>
        </p:spPr>
        <p:txBody>
          <a:bodyPr>
            <a:prstTxWarp prst="textNoShape">
              <a:avLst/>
            </a:prstTxWarp>
          </a:bodyPr>
          <a:lstStyle/>
          <a:p>
            <a:endParaRPr lang="en-US"/>
          </a:p>
        </p:txBody>
      </p:sp>
      <p:sp>
        <p:nvSpPr>
          <p:cNvPr id="190491" name="Line 28"/>
          <p:cNvSpPr>
            <a:spLocks noChangeShapeType="1"/>
          </p:cNvSpPr>
          <p:nvPr/>
        </p:nvSpPr>
        <p:spPr bwMode="auto">
          <a:xfrm flipV="1">
            <a:off x="1600200" y="1981200"/>
            <a:ext cx="685800" cy="304800"/>
          </a:xfrm>
          <a:prstGeom prst="line">
            <a:avLst/>
          </a:prstGeom>
          <a:noFill/>
          <a:ln w="28575">
            <a:solidFill>
              <a:schemeClr val="tx2"/>
            </a:solidFill>
            <a:round/>
            <a:headEnd/>
            <a:tailEnd/>
          </a:ln>
        </p:spPr>
        <p:txBody>
          <a:bodyPr>
            <a:prstTxWarp prst="textNoShape">
              <a:avLst/>
            </a:prstTxWarp>
          </a:bodyPr>
          <a:lstStyle/>
          <a:p>
            <a:endParaRPr lang="en-US"/>
          </a:p>
        </p:txBody>
      </p:sp>
      <p:sp>
        <p:nvSpPr>
          <p:cNvPr id="190492" name="Line 29"/>
          <p:cNvSpPr>
            <a:spLocks noChangeShapeType="1"/>
          </p:cNvSpPr>
          <p:nvPr/>
        </p:nvSpPr>
        <p:spPr bwMode="auto">
          <a:xfrm flipH="1" flipV="1">
            <a:off x="2362200" y="1981200"/>
            <a:ext cx="6019800" cy="152400"/>
          </a:xfrm>
          <a:prstGeom prst="line">
            <a:avLst/>
          </a:prstGeom>
          <a:noFill/>
          <a:ln w="28575">
            <a:solidFill>
              <a:schemeClr val="tx2"/>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a:defRPr/>
            </a:pPr>
            <a:r>
              <a:rPr lang="en-US" sz="3600">
                <a:ea typeface="ＭＳ Ｐゴシック" charset="-128"/>
                <a:cs typeface="ＭＳ Ｐゴシック" charset="-128"/>
              </a:rPr>
              <a:t>Adding New Points</a:t>
            </a:r>
          </a:p>
        </p:txBody>
      </p:sp>
      <p:sp>
        <p:nvSpPr>
          <p:cNvPr id="191491" name="Oval 3"/>
          <p:cNvSpPr>
            <a:spLocks noChangeArrowheads="1"/>
          </p:cNvSpPr>
          <p:nvPr/>
        </p:nvSpPr>
        <p:spPr bwMode="auto">
          <a:xfrm>
            <a:off x="1524000" y="22860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1492" name="Oval 4"/>
          <p:cNvSpPr>
            <a:spLocks noChangeArrowheads="1"/>
          </p:cNvSpPr>
          <p:nvPr/>
        </p:nvSpPr>
        <p:spPr bwMode="auto">
          <a:xfrm>
            <a:off x="2286000" y="19050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solidFill>
                <a:srgbClr val="000000"/>
              </a:solidFill>
            </a:endParaRPr>
          </a:p>
        </p:txBody>
      </p:sp>
      <p:sp>
        <p:nvSpPr>
          <p:cNvPr id="191493" name="Oval 5"/>
          <p:cNvSpPr>
            <a:spLocks noChangeArrowheads="1"/>
          </p:cNvSpPr>
          <p:nvPr/>
        </p:nvSpPr>
        <p:spPr bwMode="auto">
          <a:xfrm>
            <a:off x="838200" y="50292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1494" name="Oval 6"/>
          <p:cNvSpPr>
            <a:spLocks noChangeArrowheads="1"/>
          </p:cNvSpPr>
          <p:nvPr/>
        </p:nvSpPr>
        <p:spPr bwMode="auto">
          <a:xfrm>
            <a:off x="3276600" y="61722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1495" name="Oval 7"/>
          <p:cNvSpPr>
            <a:spLocks noChangeArrowheads="1"/>
          </p:cNvSpPr>
          <p:nvPr/>
        </p:nvSpPr>
        <p:spPr bwMode="auto">
          <a:xfrm>
            <a:off x="3048000" y="33528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1496" name="Oval 8"/>
          <p:cNvSpPr>
            <a:spLocks noChangeArrowheads="1"/>
          </p:cNvSpPr>
          <p:nvPr/>
        </p:nvSpPr>
        <p:spPr bwMode="auto">
          <a:xfrm>
            <a:off x="5410200" y="27432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1497" name="Oval 9"/>
          <p:cNvSpPr>
            <a:spLocks noChangeArrowheads="1"/>
          </p:cNvSpPr>
          <p:nvPr/>
        </p:nvSpPr>
        <p:spPr bwMode="auto">
          <a:xfrm>
            <a:off x="5334000" y="54864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1498" name="Oval 10"/>
          <p:cNvSpPr>
            <a:spLocks noChangeArrowheads="1"/>
          </p:cNvSpPr>
          <p:nvPr/>
        </p:nvSpPr>
        <p:spPr bwMode="auto">
          <a:xfrm>
            <a:off x="7848600" y="52578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1499" name="Oval 11"/>
          <p:cNvSpPr>
            <a:spLocks noChangeArrowheads="1"/>
          </p:cNvSpPr>
          <p:nvPr/>
        </p:nvSpPr>
        <p:spPr bwMode="auto">
          <a:xfrm>
            <a:off x="8305800" y="20574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1500" name="Oval 12"/>
          <p:cNvSpPr>
            <a:spLocks noChangeArrowheads="1"/>
          </p:cNvSpPr>
          <p:nvPr/>
        </p:nvSpPr>
        <p:spPr bwMode="auto">
          <a:xfrm>
            <a:off x="7315200" y="3200400"/>
            <a:ext cx="76200" cy="76200"/>
          </a:xfrm>
          <a:prstGeom prst="ellipse">
            <a:avLst/>
          </a:prstGeom>
          <a:solidFill>
            <a:srgbClr val="000000"/>
          </a:solidFill>
          <a:ln w="12700">
            <a:solidFill>
              <a:schemeClr val="tx1"/>
            </a:solidFill>
            <a:round/>
            <a:headEnd/>
            <a:tailEnd/>
          </a:ln>
        </p:spPr>
        <p:txBody>
          <a:bodyPr wrap="none" anchor="ctr">
            <a:prstTxWarp prst="textNoShape">
              <a:avLst/>
            </a:prstTxWarp>
          </a:bodyPr>
          <a:lstStyle/>
          <a:p>
            <a:endParaRPr lang="en-US"/>
          </a:p>
        </p:txBody>
      </p:sp>
      <p:sp>
        <p:nvSpPr>
          <p:cNvPr id="191501" name="Text Box 13"/>
          <p:cNvSpPr txBox="1">
            <a:spLocks noChangeArrowheads="1"/>
          </p:cNvSpPr>
          <p:nvPr/>
        </p:nvSpPr>
        <p:spPr bwMode="auto">
          <a:xfrm>
            <a:off x="1905000" y="1676400"/>
            <a:ext cx="381000" cy="336550"/>
          </a:xfrm>
          <a:prstGeom prst="rect">
            <a:avLst/>
          </a:prstGeom>
          <a:noFill/>
          <a:ln w="12700">
            <a:noFill/>
            <a:miter lim="800000"/>
            <a:headEnd/>
            <a:tailEnd/>
          </a:ln>
        </p:spPr>
        <p:txBody>
          <a:bodyPr>
            <a:prstTxWarp prst="textNoShape">
              <a:avLst/>
            </a:prstTxWarp>
            <a:spAutoFit/>
          </a:bodyPr>
          <a:lstStyle/>
          <a:p>
            <a:pPr>
              <a:spcBef>
                <a:spcPct val="50000"/>
              </a:spcBef>
            </a:pPr>
            <a:r>
              <a:rPr lang="en-US" sz="1600">
                <a:solidFill>
                  <a:srgbClr val="000000"/>
                </a:solidFill>
              </a:rPr>
              <a:t>8</a:t>
            </a:r>
          </a:p>
        </p:txBody>
      </p:sp>
      <p:sp>
        <p:nvSpPr>
          <p:cNvPr id="191502" name="Rectangle 14"/>
          <p:cNvSpPr>
            <a:spLocks noChangeArrowheads="1"/>
          </p:cNvSpPr>
          <p:nvPr/>
        </p:nvSpPr>
        <p:spPr bwMode="auto">
          <a:xfrm>
            <a:off x="1143000" y="20574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9</a:t>
            </a:r>
          </a:p>
        </p:txBody>
      </p:sp>
      <p:sp>
        <p:nvSpPr>
          <p:cNvPr id="191503" name="Rectangle 15"/>
          <p:cNvSpPr>
            <a:spLocks noChangeArrowheads="1"/>
          </p:cNvSpPr>
          <p:nvPr/>
        </p:nvSpPr>
        <p:spPr bwMode="auto">
          <a:xfrm>
            <a:off x="401638" y="4953000"/>
            <a:ext cx="409575"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10</a:t>
            </a:r>
          </a:p>
        </p:txBody>
      </p:sp>
      <p:sp>
        <p:nvSpPr>
          <p:cNvPr id="191504" name="Rectangle 16"/>
          <p:cNvSpPr>
            <a:spLocks noChangeArrowheads="1"/>
          </p:cNvSpPr>
          <p:nvPr/>
        </p:nvSpPr>
        <p:spPr bwMode="auto">
          <a:xfrm>
            <a:off x="3200400" y="33528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7</a:t>
            </a:r>
          </a:p>
        </p:txBody>
      </p:sp>
      <p:sp>
        <p:nvSpPr>
          <p:cNvPr id="191505" name="Rectangle 17"/>
          <p:cNvSpPr>
            <a:spLocks noChangeArrowheads="1"/>
          </p:cNvSpPr>
          <p:nvPr/>
        </p:nvSpPr>
        <p:spPr bwMode="auto">
          <a:xfrm>
            <a:off x="3124200" y="63246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6</a:t>
            </a:r>
          </a:p>
        </p:txBody>
      </p:sp>
      <p:sp>
        <p:nvSpPr>
          <p:cNvPr id="191506" name="Rectangle 18"/>
          <p:cNvSpPr>
            <a:spLocks noChangeArrowheads="1"/>
          </p:cNvSpPr>
          <p:nvPr/>
        </p:nvSpPr>
        <p:spPr bwMode="auto">
          <a:xfrm>
            <a:off x="5410200" y="22860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1</a:t>
            </a:r>
          </a:p>
        </p:txBody>
      </p:sp>
      <p:sp>
        <p:nvSpPr>
          <p:cNvPr id="191507" name="Rectangle 19"/>
          <p:cNvSpPr>
            <a:spLocks noChangeArrowheads="1"/>
          </p:cNvSpPr>
          <p:nvPr/>
        </p:nvSpPr>
        <p:spPr bwMode="auto">
          <a:xfrm>
            <a:off x="5181600" y="51054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5</a:t>
            </a:r>
          </a:p>
        </p:txBody>
      </p:sp>
      <p:sp>
        <p:nvSpPr>
          <p:cNvPr id="191508" name="Rectangle 20"/>
          <p:cNvSpPr>
            <a:spLocks noChangeArrowheads="1"/>
          </p:cNvSpPr>
          <p:nvPr/>
        </p:nvSpPr>
        <p:spPr bwMode="auto">
          <a:xfrm>
            <a:off x="8229600" y="54102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4</a:t>
            </a:r>
          </a:p>
        </p:txBody>
      </p:sp>
      <p:sp>
        <p:nvSpPr>
          <p:cNvPr id="191509" name="Rectangle 21"/>
          <p:cNvSpPr>
            <a:spLocks noChangeArrowheads="1"/>
          </p:cNvSpPr>
          <p:nvPr/>
        </p:nvSpPr>
        <p:spPr bwMode="auto">
          <a:xfrm>
            <a:off x="8458200" y="16764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3</a:t>
            </a:r>
          </a:p>
        </p:txBody>
      </p:sp>
      <p:sp>
        <p:nvSpPr>
          <p:cNvPr id="191510" name="Rectangle 22"/>
          <p:cNvSpPr>
            <a:spLocks noChangeArrowheads="1"/>
          </p:cNvSpPr>
          <p:nvPr/>
        </p:nvSpPr>
        <p:spPr bwMode="auto">
          <a:xfrm>
            <a:off x="7543800" y="3048000"/>
            <a:ext cx="296863" cy="336550"/>
          </a:xfrm>
          <a:prstGeom prst="rect">
            <a:avLst/>
          </a:prstGeom>
          <a:noFill/>
          <a:ln w="12700">
            <a:noFill/>
            <a:miter lim="800000"/>
            <a:headEnd/>
            <a:tailEnd/>
          </a:ln>
        </p:spPr>
        <p:txBody>
          <a:bodyPr wrap="none">
            <a:prstTxWarp prst="textNoShape">
              <a:avLst/>
            </a:prstTxWarp>
            <a:spAutoFit/>
          </a:bodyPr>
          <a:lstStyle/>
          <a:p>
            <a:r>
              <a:rPr lang="en-US" sz="1600">
                <a:solidFill>
                  <a:srgbClr val="000000"/>
                </a:solidFill>
              </a:rPr>
              <a:t>2</a:t>
            </a:r>
          </a:p>
        </p:txBody>
      </p:sp>
      <p:sp>
        <p:nvSpPr>
          <p:cNvPr id="191511" name="Line 23"/>
          <p:cNvSpPr>
            <a:spLocks noChangeShapeType="1"/>
          </p:cNvSpPr>
          <p:nvPr/>
        </p:nvSpPr>
        <p:spPr bwMode="auto">
          <a:xfrm>
            <a:off x="2362200" y="1905000"/>
            <a:ext cx="6019800" cy="152400"/>
          </a:xfrm>
          <a:prstGeom prst="line">
            <a:avLst/>
          </a:prstGeom>
          <a:noFill/>
          <a:ln w="28575">
            <a:solidFill>
              <a:schemeClr val="tx2"/>
            </a:solidFill>
            <a:round/>
            <a:headEnd/>
            <a:tailEnd/>
          </a:ln>
        </p:spPr>
        <p:txBody>
          <a:bodyPr>
            <a:prstTxWarp prst="textNoShape">
              <a:avLst/>
            </a:prstTxWarp>
          </a:bodyPr>
          <a:lstStyle/>
          <a:p>
            <a:endParaRPr lang="en-US"/>
          </a:p>
        </p:txBody>
      </p:sp>
      <p:sp>
        <p:nvSpPr>
          <p:cNvPr id="191512" name="Line 24"/>
          <p:cNvSpPr>
            <a:spLocks noChangeShapeType="1"/>
          </p:cNvSpPr>
          <p:nvPr/>
        </p:nvSpPr>
        <p:spPr bwMode="auto">
          <a:xfrm flipH="1">
            <a:off x="7924800" y="2133600"/>
            <a:ext cx="457200" cy="3200400"/>
          </a:xfrm>
          <a:prstGeom prst="line">
            <a:avLst/>
          </a:prstGeom>
          <a:noFill/>
          <a:ln w="28575">
            <a:solidFill>
              <a:schemeClr val="tx2"/>
            </a:solidFill>
            <a:round/>
            <a:headEnd/>
            <a:tailEnd/>
          </a:ln>
        </p:spPr>
        <p:txBody>
          <a:bodyPr>
            <a:prstTxWarp prst="textNoShape">
              <a:avLst/>
            </a:prstTxWarp>
          </a:bodyPr>
          <a:lstStyle/>
          <a:p>
            <a:endParaRPr lang="en-US"/>
          </a:p>
        </p:txBody>
      </p:sp>
      <p:sp>
        <p:nvSpPr>
          <p:cNvPr id="191513" name="Line 25"/>
          <p:cNvSpPr>
            <a:spLocks noChangeShapeType="1"/>
          </p:cNvSpPr>
          <p:nvPr/>
        </p:nvSpPr>
        <p:spPr bwMode="auto">
          <a:xfrm flipV="1">
            <a:off x="3352800" y="5334000"/>
            <a:ext cx="4495800" cy="914400"/>
          </a:xfrm>
          <a:prstGeom prst="line">
            <a:avLst/>
          </a:prstGeom>
          <a:noFill/>
          <a:ln w="28575">
            <a:solidFill>
              <a:schemeClr val="tx2"/>
            </a:solidFill>
            <a:prstDash val="dashDot"/>
            <a:round/>
            <a:headEnd/>
            <a:tailEnd/>
          </a:ln>
        </p:spPr>
        <p:txBody>
          <a:bodyPr>
            <a:prstTxWarp prst="textNoShape">
              <a:avLst/>
            </a:prstTxWarp>
          </a:bodyPr>
          <a:lstStyle/>
          <a:p>
            <a:endParaRPr lang="en-US"/>
          </a:p>
        </p:txBody>
      </p:sp>
      <p:sp>
        <p:nvSpPr>
          <p:cNvPr id="191514" name="Line 26"/>
          <p:cNvSpPr>
            <a:spLocks noChangeShapeType="1"/>
          </p:cNvSpPr>
          <p:nvPr/>
        </p:nvSpPr>
        <p:spPr bwMode="auto">
          <a:xfrm>
            <a:off x="914400" y="5105400"/>
            <a:ext cx="2438400" cy="1143000"/>
          </a:xfrm>
          <a:prstGeom prst="line">
            <a:avLst/>
          </a:prstGeom>
          <a:noFill/>
          <a:ln w="28575">
            <a:solidFill>
              <a:schemeClr val="tx2"/>
            </a:solidFill>
            <a:round/>
            <a:headEnd/>
            <a:tailEnd/>
          </a:ln>
        </p:spPr>
        <p:txBody>
          <a:bodyPr>
            <a:prstTxWarp prst="textNoShape">
              <a:avLst/>
            </a:prstTxWarp>
          </a:bodyPr>
          <a:lstStyle/>
          <a:p>
            <a:endParaRPr lang="en-US"/>
          </a:p>
        </p:txBody>
      </p:sp>
      <p:sp>
        <p:nvSpPr>
          <p:cNvPr id="191515" name="Line 27"/>
          <p:cNvSpPr>
            <a:spLocks noChangeShapeType="1"/>
          </p:cNvSpPr>
          <p:nvPr/>
        </p:nvSpPr>
        <p:spPr bwMode="auto">
          <a:xfrm flipV="1">
            <a:off x="914400" y="2286000"/>
            <a:ext cx="685800" cy="2819400"/>
          </a:xfrm>
          <a:prstGeom prst="line">
            <a:avLst/>
          </a:prstGeom>
          <a:noFill/>
          <a:ln w="28575">
            <a:solidFill>
              <a:schemeClr val="tx2"/>
            </a:solidFill>
            <a:round/>
            <a:headEnd/>
            <a:tailEnd/>
          </a:ln>
        </p:spPr>
        <p:txBody>
          <a:bodyPr>
            <a:prstTxWarp prst="textNoShape">
              <a:avLst/>
            </a:prstTxWarp>
          </a:bodyPr>
          <a:lstStyle/>
          <a:p>
            <a:endParaRPr lang="en-US"/>
          </a:p>
        </p:txBody>
      </p:sp>
      <p:sp>
        <p:nvSpPr>
          <p:cNvPr id="191516" name="Line 28"/>
          <p:cNvSpPr>
            <a:spLocks noChangeShapeType="1"/>
          </p:cNvSpPr>
          <p:nvPr/>
        </p:nvSpPr>
        <p:spPr bwMode="auto">
          <a:xfrm flipV="1">
            <a:off x="1600200" y="1981200"/>
            <a:ext cx="685800" cy="304800"/>
          </a:xfrm>
          <a:prstGeom prst="line">
            <a:avLst/>
          </a:prstGeom>
          <a:noFill/>
          <a:ln w="28575">
            <a:solidFill>
              <a:schemeClr val="tx2"/>
            </a:solidFill>
            <a:round/>
            <a:headEnd/>
            <a:tailEnd/>
          </a:ln>
        </p:spPr>
        <p:txBody>
          <a:bodyPr>
            <a:prstTxWarp prst="textNoShape">
              <a:avLst/>
            </a:prstTxWarp>
          </a:bodyPr>
          <a:lstStyle/>
          <a:p>
            <a:endParaRPr lang="en-US"/>
          </a:p>
        </p:txBody>
      </p:sp>
      <p:sp>
        <p:nvSpPr>
          <p:cNvPr id="191517" name="Line 29"/>
          <p:cNvSpPr>
            <a:spLocks noChangeShapeType="1"/>
          </p:cNvSpPr>
          <p:nvPr/>
        </p:nvSpPr>
        <p:spPr bwMode="auto">
          <a:xfrm flipV="1">
            <a:off x="3276600" y="5486400"/>
            <a:ext cx="2133600" cy="762000"/>
          </a:xfrm>
          <a:prstGeom prst="line">
            <a:avLst/>
          </a:prstGeom>
          <a:noFill/>
          <a:ln w="28575">
            <a:solidFill>
              <a:schemeClr val="tx2"/>
            </a:solidFill>
            <a:round/>
            <a:headEnd/>
            <a:tailEnd/>
          </a:ln>
        </p:spPr>
        <p:txBody>
          <a:bodyPr>
            <a:prstTxWarp prst="textNoShape">
              <a:avLst/>
            </a:prstTxWarp>
          </a:bodyPr>
          <a:lstStyle/>
          <a:p>
            <a:endParaRPr lang="en-US"/>
          </a:p>
        </p:txBody>
      </p:sp>
      <p:sp>
        <p:nvSpPr>
          <p:cNvPr id="191518" name="Line 30"/>
          <p:cNvSpPr>
            <a:spLocks noChangeShapeType="1"/>
          </p:cNvSpPr>
          <p:nvPr/>
        </p:nvSpPr>
        <p:spPr bwMode="auto">
          <a:xfrm flipV="1">
            <a:off x="5410200" y="5334000"/>
            <a:ext cx="2514600" cy="152400"/>
          </a:xfrm>
          <a:prstGeom prst="line">
            <a:avLst/>
          </a:prstGeom>
          <a:noFill/>
          <a:ln w="28575">
            <a:solidFill>
              <a:schemeClr val="tx2"/>
            </a:solidFill>
            <a:round/>
            <a:headEnd/>
            <a:tailEnd/>
          </a:ln>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92</TotalTime>
  <Words>3795</Words>
  <Application>Microsoft Macintosh PowerPoint</Application>
  <PresentationFormat>On-screen Show (4:3)</PresentationFormat>
  <Paragraphs>1224</Paragraphs>
  <Slides>104</Slides>
  <Notes>83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3</vt:i4>
      </vt:variant>
      <vt:variant>
        <vt:lpstr>Slide Titles</vt:lpstr>
      </vt:variant>
      <vt:variant>
        <vt:i4>104</vt:i4>
      </vt:variant>
    </vt:vector>
  </HeadingPairs>
  <TitlesOfParts>
    <vt:vector size="118" baseType="lpstr">
      <vt:lpstr>Arial</vt:lpstr>
      <vt:lpstr>Calibri</vt:lpstr>
      <vt:lpstr>Helvetica</vt:lpstr>
      <vt:lpstr>Monotype Sorts</vt:lpstr>
      <vt:lpstr>ＭＳ Ｐゴシック</vt:lpstr>
      <vt:lpstr>Open Sans</vt:lpstr>
      <vt:lpstr>Palatino</vt:lpstr>
      <vt:lpstr>Symbol</vt:lpstr>
      <vt:lpstr>Times</vt:lpstr>
      <vt:lpstr>Times New Roman</vt:lpstr>
      <vt:lpstr>Office Theme</vt:lpstr>
      <vt:lpstr>Document</vt:lpstr>
      <vt:lpstr>Microsoft ClipArt Gallery</vt:lpstr>
      <vt:lpstr>Equation</vt:lpstr>
      <vt:lpstr>Transportation Network Analysis  Often Useful in Applications  far from Transportation!    Richard C. Larson (with Prof. Amedeo Odoni) 1.203J, 15.073J, IDS.700  November 20, 2017</vt:lpstr>
      <vt:lpstr>Outline</vt:lpstr>
      <vt:lpstr>Recall Continuum of  Chapter 3</vt:lpstr>
      <vt:lpstr>GPS Dashboard Maps</vt:lpstr>
      <vt:lpstr>GPS Maps</vt:lpstr>
      <vt:lpstr>GPS Maps</vt:lpstr>
      <vt:lpstr>Central Nervous System</vt:lpstr>
      <vt:lpstr>Social Networks</vt:lpstr>
      <vt:lpstr>Illustrative Network</vt:lpstr>
      <vt:lpstr>Network with Terminology</vt:lpstr>
      <vt:lpstr>Examples of Nodes &amp; Arcs</vt:lpstr>
      <vt:lpstr>Arcs Can Have “Lengths”</vt:lpstr>
      <vt:lpstr>Nodes Can Have “Weights”</vt:lpstr>
      <vt:lpstr>Examples of Node Weights?</vt:lpstr>
      <vt:lpstr>We Can Travel Along PATHS</vt:lpstr>
      <vt:lpstr>A Special Path is a CYCLE</vt:lpstr>
      <vt:lpstr>Some More Examples of Networks</vt:lpstr>
      <vt:lpstr>Boston Subway</vt:lpstr>
      <vt:lpstr>PowerPoint Presentation</vt:lpstr>
      <vt:lpstr>Seattle Ferry Boat Network</vt:lpstr>
      <vt:lpstr>Telecommunications Networks</vt:lpstr>
      <vt:lpstr>Network Terminology</vt:lpstr>
      <vt:lpstr>Network Terminology - con't.</vt:lpstr>
      <vt:lpstr>Now to Some Network Decision Problems</vt:lpstr>
      <vt:lpstr>Routing Problems</vt:lpstr>
      <vt:lpstr>Shortest Path Problem</vt:lpstr>
      <vt:lpstr>Node Labeling Algorithm:  Dijkstra</vt:lpstr>
      <vt:lpstr>Dijkstra Algorithm,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Computational Complexity Network with n nodes</vt:lpstr>
      <vt:lpstr>Minimum Manhattan Distance Paths in the Presence of Barriers</vt:lpstr>
      <vt:lpstr>PowerPoint Presentation</vt:lpstr>
      <vt:lpstr>PowerPoint Presentation</vt:lpstr>
      <vt:lpstr>Communication:   The name of the game!</vt:lpstr>
      <vt:lpstr>Vertex Seeking Tree</vt:lpstr>
      <vt:lpstr>PowerPoint Presentation</vt:lpstr>
      <vt:lpstr>PowerPoint Presentation</vt:lpstr>
      <vt:lpstr>PowerPoint Presentation</vt:lpstr>
      <vt:lpstr>PowerPoint Presentation</vt:lpstr>
      <vt:lpstr>PowerPoint Presentation</vt:lpstr>
      <vt:lpstr>2 Nodes Communicating Simply if</vt:lpstr>
      <vt:lpstr>PowerPoint Presentation</vt:lpstr>
      <vt:lpstr>Theorem 1</vt:lpstr>
      <vt:lpstr>PowerPoint Presentation</vt:lpstr>
      <vt:lpstr>Theorem 2</vt:lpstr>
      <vt:lpstr>Median Facility Locations with Barriers and Manhattan Metric</vt:lpstr>
      <vt:lpstr>PowerPoint Presentation</vt:lpstr>
      <vt:lpstr>PowerPoint Presentation</vt:lpstr>
      <vt:lpstr>Minimum Spanning Tree (MST) Problem</vt:lpstr>
      <vt:lpstr>Minimum Spanning Tree (MST) Problem</vt:lpstr>
      <vt:lpstr>MST on G(N,A)</vt:lpstr>
      <vt:lpstr>PowerPoint Presentation</vt:lpstr>
      <vt:lpstr>PowerPoint Presentation</vt:lpstr>
      <vt:lpstr>PowerPoint Presentation</vt:lpstr>
      <vt:lpstr>PowerPoint Presentation</vt:lpstr>
      <vt:lpstr>Corollary</vt:lpstr>
      <vt:lpstr>PowerPoint Presentation</vt:lpstr>
      <vt:lpstr>Computational Complexity of the MST</vt:lpstr>
      <vt:lpstr>Computational Complexity of the MST</vt:lpstr>
      <vt:lpstr>PowerPoint Presentation</vt:lpstr>
      <vt:lpstr>PowerPoint Presentation</vt:lpstr>
      <vt:lpstr>Chinese Postman Problem</vt:lpstr>
      <vt:lpstr>Chinese Postman Problem</vt:lpstr>
      <vt:lpstr>PowerPoint Presentation</vt:lpstr>
      <vt:lpstr>PowerPoint Presentation</vt:lpstr>
      <vt:lpstr>A Famous Problem Leonhard Euler (1707-1783), paper in 1736</vt:lpstr>
      <vt:lpstr>Reduced to a Network</vt:lpstr>
      <vt:lpstr>Taking Walks, Delivering Mail</vt:lpstr>
      <vt:lpstr>PowerPoint Presentation</vt:lpstr>
      <vt:lpstr>Kwan Mei-Ko, Graphic Programming Using Odd or Even Points, Chinese Math., 1:273-277, 1962.</vt:lpstr>
      <vt:lpstr>PowerPoint Presentation</vt:lpstr>
      <vt:lpstr>Chinese Postman Algorithm:</vt:lpstr>
      <vt:lpstr>Chinese Postman:  Easy</vt:lpstr>
      <vt:lpstr>Chinese Postman:  Matching</vt:lpstr>
      <vt:lpstr>Match #1</vt:lpstr>
      <vt:lpstr>Match #2</vt:lpstr>
      <vt:lpstr>PowerPoint Presentation</vt:lpstr>
      <vt:lpstr>PowerPoint Presentation</vt:lpstr>
      <vt:lpstr>PowerPoint Presentation</vt:lpstr>
      <vt:lpstr>Solving Manually on a Graph</vt:lpstr>
      <vt:lpstr>Solving Manually (2)</vt:lpstr>
      <vt:lpstr>Related CPP Problems</vt:lpstr>
      <vt:lpstr>Traveling Salesman Problem</vt:lpstr>
      <vt:lpstr>The Traveling Salesman Problem </vt:lpstr>
      <vt:lpstr>PowerPoint Presentation</vt:lpstr>
      <vt:lpstr>TSP: Traveling Salesman Problem</vt:lpstr>
      <vt:lpstr>The Convex Hull Heuristic: Euclidean Plane</vt:lpstr>
      <vt:lpstr>Adding New Points</vt:lpstr>
      <vt:lpstr>Convex Hull Heuristic (Euclidean TSP)</vt:lpstr>
      <vt:lpstr>The TSP with Many Points: A Probabilistic View</vt:lpstr>
      <vt:lpstr>The “Asymptotic Constant”</vt:lpstr>
      <vt:lpstr>Comments</vt:lpstr>
      <vt:lpstr>PowerPoint Presentation</vt:lpstr>
    </vt:vector>
  </TitlesOfParts>
  <Company>MIT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c:title>
  <dc:creator>Richard  Larson</dc:creator>
  <cp:lastModifiedBy>Richard Charles Larson</cp:lastModifiedBy>
  <cp:revision>31</cp:revision>
  <dcterms:created xsi:type="dcterms:W3CDTF">2017-11-16T22:43:54Z</dcterms:created>
  <dcterms:modified xsi:type="dcterms:W3CDTF">2017-11-20T13:04:53Z</dcterms:modified>
</cp:coreProperties>
</file>